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75" r:id="rId3"/>
    <p:sldId id="265" r:id="rId4"/>
    <p:sldId id="277" r:id="rId5"/>
    <p:sldId id="278" r:id="rId6"/>
    <p:sldId id="279" r:id="rId7"/>
    <p:sldId id="270" r:id="rId8"/>
    <p:sldId id="289" r:id="rId9"/>
    <p:sldId id="288" r:id="rId10"/>
    <p:sldId id="287" r:id="rId11"/>
    <p:sldId id="286" r:id="rId12"/>
    <p:sldId id="285" r:id="rId13"/>
    <p:sldId id="284" r:id="rId14"/>
    <p:sldId id="280" r:id="rId15"/>
    <p:sldId id="281" r:id="rId16"/>
    <p:sldId id="267" r:id="rId1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8097" autoAdjust="0"/>
  </p:normalViewPr>
  <p:slideViewPr>
    <p:cSldViewPr snapToGrid="0">
      <p:cViewPr varScale="1">
        <p:scale>
          <a:sx n="57" d="100"/>
          <a:sy n="57" d="100"/>
        </p:scale>
        <p:origin x="11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 lvl="0" rtl="0">
              <a:defRPr sz="3200"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lvl="0" rtl="0">
              <a:defRPr sz="3200"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 txBox="1"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600"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21/06/2021</a:t>
            </a:fld>
            <a:endParaRPr lang="es-PE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97956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 txBox="1"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21/06/2021</a:t>
            </a:fld>
            <a:endParaRPr lang="es-PE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1147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 lvl="0" rtl="0">
              <a:defRPr sz="3200"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 txBox="1"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3200"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Marcador de texto 3"/>
          <p:cNvSpPr txBox="1"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1600"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21/06/2021</a:t>
            </a:fld>
            <a:endParaRPr lang="es-PE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4867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 lvl="0" rtl="0">
              <a:defRPr sz="6000"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lvl="0" indent="0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21/06/2021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1333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21/06/2021</a:t>
            </a:fld>
            <a:endParaRPr lang="es-PE"/>
          </a:p>
        </p:txBody>
      </p:sp>
      <p:sp>
        <p:nvSpPr>
          <p:cNvPr id="3" name="Marcador de pie de página 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1773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21/06/2021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8489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lvl="0" algn="ctr" rtl="0">
              <a:defRPr sz="6000"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lvl="0" indent="0" algn="ctr" rtl="0">
              <a:buNone/>
              <a:defRPr sz="2400"/>
            </a:lvl1pPr>
          </a:lstStyle>
          <a:p>
            <a:pPr lvl="0" rtl="0"/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21/06/2021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652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21/06/2021</a:t>
            </a:fld>
            <a:endParaRPr lang="es-PE"/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538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9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9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21/06/2021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382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400" b="1"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texto 3"/>
          <p:cNvSpPr txBox="1">
            <a:spLocks noGrp="1"/>
          </p:cNvSpPr>
          <p:nvPr>
            <p:ph type="body"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 txBox="1"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lvl="0" indent="0" rtl="0">
              <a:buNone/>
              <a:defRPr sz="2400" b="1"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texto 5"/>
          <p:cNvSpPr txBox="1">
            <a:spLocks noGrp="1"/>
          </p:cNvSpPr>
          <p:nvPr>
            <p:ph type="body"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21/06/2021</a:t>
            </a:fld>
            <a:endParaRPr lang="es-PE"/>
          </a:p>
        </p:txBody>
      </p:sp>
      <p:sp>
        <p:nvSpPr>
          <p:cNvPr id="8" name="Marcador de pie de página 7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9" name="Marcador de número de diapositiva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6255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0C2A422B-8E90-41CB-B980-84C825E97B52}" type="datetimeFigureOut">
              <a:rPr lang="es-PE" smtClean="0"/>
              <a:t>21/06/2021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2838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>
              <a:defRPr/>
            </a:lvl1pPr>
          </a:lstStyle>
          <a:p>
            <a:pPr lvl="0"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40" tIns="45720" rIns="91440" bIns="45720"/>
          <a:lstStyle>
            <a:lvl1pPr lvl="0">
              <a:defRPr/>
            </a:lvl1pPr>
          </a:lstStyle>
          <a:p>
            <a:pPr lvl="0" rtl="0"/>
            <a:r>
              <a:rPr lang="es-ES"/>
              <a:t>Haga clic para modificar el estilo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422B-8E90-41CB-B980-84C825E97B52}" type="datetimeFigureOut">
              <a:rPr lang="es-PE" smtClean="0"/>
              <a:t>21/06/2021</a:t>
            </a:fld>
            <a:endParaRPr lang="es-PE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1440" tIns="45720" rIns="91440" bIns="45720" anchor="ctr"/>
          <a:lstStyle>
            <a:lvl1pPr lvl="0"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82BD3-DC3B-4E07-883B-D1297B66843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264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lvl="0" algn="l" rtl="0" eaLnBrk="1" hangingPunct="1">
        <a:lnSpc>
          <a:spcPct val="90000"/>
        </a:lnSpc>
        <a:buNone/>
        <a:defRPr sz="4400">
          <a:solidFill>
            <a:schemeClr val="tx1"/>
          </a:solidFill>
          <a:latin typeface="Calibri Light"/>
        </a:defRPr>
      </a:lvl1pPr>
    </p:titleStyle>
    <p:bodyStyle>
      <a:lvl1pPr marL="228600" lvl="0" indent="-228600" algn="l" rtl="0" eaLnBrk="1" hangingPunct="1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Calibri"/>
        </a:defRPr>
      </a:lvl1pPr>
      <a:lvl2pPr marL="6858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Calibri"/>
        </a:defRPr>
      </a:lvl2pPr>
      <a:lvl3pPr marL="11430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Calibri"/>
        </a:defRPr>
      </a:lvl3pPr>
      <a:lvl4pPr marL="16002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4pPr>
      <a:lvl5pPr marL="20574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5pPr>
      <a:lvl6pPr marL="25146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6pPr>
      <a:lvl7pPr marL="29718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7pPr>
      <a:lvl8pPr marL="34290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8pPr>
      <a:lvl9pPr marL="3886200" lvl="0" indent="-228600" algn="l" rtl="0" eaLnBrk="1" hangingPunct="1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Calibri"/>
        </a:defRPr>
      </a:lvl9pPr>
    </p:bodyStyle>
    <p:otherStyle>
      <a:lvl1pPr marL="0" lvl="0" algn="l" rtl="0" eaLnBrk="1" hangingPunct="1">
        <a:defRPr sz="1800">
          <a:solidFill>
            <a:schemeClr val="tx1"/>
          </a:solidFill>
          <a:latin typeface="Calibri"/>
        </a:defRPr>
      </a:lvl1pPr>
      <a:lvl2pPr marL="457200" lvl="0" algn="l" rtl="0" eaLnBrk="1" hangingPunct="1">
        <a:defRPr sz="1800">
          <a:solidFill>
            <a:schemeClr val="tx1"/>
          </a:solidFill>
          <a:latin typeface="Calibri"/>
        </a:defRPr>
      </a:lvl2pPr>
      <a:lvl3pPr marL="914400" lvl="0" algn="l" rtl="0" eaLnBrk="1" hangingPunct="1">
        <a:defRPr sz="1800">
          <a:solidFill>
            <a:schemeClr val="tx1"/>
          </a:solidFill>
          <a:latin typeface="Calibri"/>
        </a:defRPr>
      </a:lvl3pPr>
      <a:lvl4pPr marL="1371600" lvl="0" algn="l" rtl="0" eaLnBrk="1" hangingPunct="1">
        <a:defRPr sz="1800">
          <a:solidFill>
            <a:schemeClr val="tx1"/>
          </a:solidFill>
          <a:latin typeface="Calibri"/>
        </a:defRPr>
      </a:lvl4pPr>
      <a:lvl5pPr marL="1828800" lvl="0" algn="l" rtl="0" eaLnBrk="1" hangingPunct="1">
        <a:defRPr sz="1800">
          <a:solidFill>
            <a:schemeClr val="tx1"/>
          </a:solidFill>
          <a:latin typeface="Calibri"/>
        </a:defRPr>
      </a:lvl5pPr>
      <a:lvl6pPr marL="2286000" lvl="0" algn="l" rtl="0" eaLnBrk="1" hangingPunct="1">
        <a:defRPr sz="1800">
          <a:solidFill>
            <a:schemeClr val="tx1"/>
          </a:solidFill>
          <a:latin typeface="Calibri"/>
        </a:defRPr>
      </a:lvl6pPr>
      <a:lvl7pPr marL="2743200" lvl="0" algn="l" rtl="0" eaLnBrk="1" hangingPunct="1">
        <a:defRPr sz="1800">
          <a:solidFill>
            <a:schemeClr val="tx1"/>
          </a:solidFill>
          <a:latin typeface="Calibri"/>
        </a:defRPr>
      </a:lvl7pPr>
      <a:lvl8pPr marL="3200400" lvl="0" algn="l" rtl="0" eaLnBrk="1" hangingPunct="1">
        <a:defRPr sz="1800">
          <a:solidFill>
            <a:schemeClr val="tx1"/>
          </a:solidFill>
          <a:latin typeface="Calibri"/>
        </a:defRPr>
      </a:lvl8pPr>
      <a:lvl9pPr marL="3657600" lvl="0" algn="l" rtl="0" eaLnBrk="1" hangingPunct="1">
        <a:defRPr sz="1800">
          <a:solidFill>
            <a:schemeClr val="tx1"/>
          </a:solidFill>
          <a:latin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GKq7dZ72No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34292" y="1369643"/>
            <a:ext cx="6138254" cy="3411036"/>
          </a:xfrm>
        </p:spPr>
        <p:txBody>
          <a:bodyPr>
            <a:normAutofit/>
          </a:bodyPr>
          <a:lstStyle/>
          <a:p>
            <a:r>
              <a:rPr lang="es-PE" sz="4800" b="1" dirty="0" smtClean="0">
                <a:solidFill>
                  <a:schemeClr val="accent6">
                    <a:lumMod val="50000"/>
                  </a:schemeClr>
                </a:solidFill>
                <a:latin typeface="Berlin Sans FB Demi" panose="020E0802020502020306" pitchFamily="34" charset="0"/>
              </a:rPr>
              <a:t>IMPORTANCIA DEL CORRECTO USO DE LOS EQUIPOS DE PROTECCIÓN PERSONAL (EPP)</a:t>
            </a:r>
            <a:endParaRPr lang="es-PE" sz="4800" b="1" dirty="0">
              <a:solidFill>
                <a:schemeClr val="accent6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19064" y="5831422"/>
            <a:ext cx="6258636" cy="1655762"/>
          </a:xfrm>
        </p:spPr>
        <p:txBody>
          <a:bodyPr/>
          <a:lstStyle/>
          <a:p>
            <a:r>
              <a:rPr lang="es-PE" i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TTE VET FLORES FERNANDEZ FELICITAS</a:t>
            </a:r>
            <a:endParaRPr lang="es-PE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29195"/>
            <a:ext cx="11963401" cy="607417"/>
          </a:xfrm>
          <a:prstGeom prst="rect">
            <a:avLst/>
          </a:prstGeom>
          <a:noFill/>
        </p:spPr>
      </p:pic>
      <p:grpSp>
        <p:nvGrpSpPr>
          <p:cNvPr id="9" name="Grupo 8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10" name="Rectángulo 9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pic>
        <p:nvPicPr>
          <p:cNvPr id="16" name="Imagen 1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pic>
        <p:nvPicPr>
          <p:cNvPr id="1026" name="Picture 2" descr="El EPP de los trabajadores médicos no asusta a los niños, encuentra un  estudio - Consumer Health News | HealthDa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60" r="89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8615"/>
          <a:stretch/>
        </p:blipFill>
        <p:spPr bwMode="auto">
          <a:xfrm>
            <a:off x="-1268160" y="683379"/>
            <a:ext cx="7525418" cy="594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429" y="683379"/>
            <a:ext cx="8337586" cy="696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29" y="380697"/>
            <a:ext cx="10336369" cy="1325563"/>
          </a:xfrm>
        </p:spPr>
        <p:txBody>
          <a:bodyPr/>
          <a:lstStyle/>
          <a:p>
            <a:r>
              <a:rPr lang="es-PE" b="1" dirty="0" smtClean="0"/>
              <a:t>COMPONENTES DEL EPP</a:t>
            </a:r>
            <a:endParaRPr lang="es-PE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61416"/>
            <a:ext cx="11963401" cy="607417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8" name="Rectángulo 7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1656684" y="2156490"/>
            <a:ext cx="2687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Protector facial</a:t>
            </a:r>
            <a:endParaRPr lang="es-ES" sz="2800" dirty="0"/>
          </a:p>
        </p:txBody>
      </p:sp>
      <p:pic>
        <p:nvPicPr>
          <p:cNvPr id="7170" name="Picture 2" descr="Yo Me Cuido | Cómo elegir el protector facial adecuado para tu pequeño (y  cómo y cuándo usarlo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29" y="1691043"/>
            <a:ext cx="7001162" cy="46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429" y="683379"/>
            <a:ext cx="8337586" cy="696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29" y="380697"/>
            <a:ext cx="10336369" cy="1325563"/>
          </a:xfrm>
        </p:spPr>
        <p:txBody>
          <a:bodyPr/>
          <a:lstStyle/>
          <a:p>
            <a:r>
              <a:rPr lang="es-PE" b="1" dirty="0" smtClean="0"/>
              <a:t>COMPONENTES DEL EPP</a:t>
            </a:r>
            <a:endParaRPr lang="es-PE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61416"/>
            <a:ext cx="11963401" cy="607417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8" name="Rectángulo 7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1656684" y="2156490"/>
            <a:ext cx="1681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Guantes</a:t>
            </a:r>
            <a:endParaRPr lang="es-ES" sz="2800" dirty="0"/>
          </a:p>
        </p:txBody>
      </p:sp>
      <p:pic>
        <p:nvPicPr>
          <p:cNvPr id="8194" name="Picture 2" descr="Guante de nitrilo reforzado Verde Talla: 8 - Prom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13" y="3176586"/>
            <a:ext cx="2989385" cy="298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imberly-Clark™ Kimtech™ Sterling™ Guantes ambidiestros de nitrilo, grises:  Guantes de examen desechables Seguridad, guantes, gafas y limpieza | Fisher  Scientif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14" y="3021475"/>
            <a:ext cx="3299608" cy="32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429" y="683379"/>
            <a:ext cx="8337586" cy="696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29" y="380697"/>
            <a:ext cx="10336369" cy="1325563"/>
          </a:xfrm>
        </p:spPr>
        <p:txBody>
          <a:bodyPr/>
          <a:lstStyle/>
          <a:p>
            <a:r>
              <a:rPr lang="es-PE" b="1" dirty="0" smtClean="0"/>
              <a:t>COMPONENTES DEL EPP</a:t>
            </a:r>
            <a:endParaRPr lang="es-PE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61416"/>
            <a:ext cx="11963401" cy="607417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8" name="Rectángulo 7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1656684" y="2156490"/>
            <a:ext cx="1321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Gorro</a:t>
            </a:r>
            <a:endParaRPr lang="es-ES" sz="2800" dirty="0"/>
          </a:p>
        </p:txBody>
      </p:sp>
      <p:pic>
        <p:nvPicPr>
          <p:cNvPr id="9218" name="Picture 2" descr="Gorro de Enfermera Descartable | M &amp;amp; A MED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596" y="1394083"/>
            <a:ext cx="4635111" cy="463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38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429" y="683379"/>
            <a:ext cx="8337586" cy="696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29" y="380697"/>
            <a:ext cx="10336369" cy="1325563"/>
          </a:xfrm>
        </p:spPr>
        <p:txBody>
          <a:bodyPr/>
          <a:lstStyle/>
          <a:p>
            <a:r>
              <a:rPr lang="es-PE" b="1" dirty="0" smtClean="0"/>
              <a:t>COMPONENTES DEL EPP</a:t>
            </a:r>
            <a:endParaRPr lang="es-PE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61416"/>
            <a:ext cx="11963401" cy="607417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8" name="Rectángulo 7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1656684" y="2156490"/>
            <a:ext cx="3463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Protector de calzado</a:t>
            </a:r>
            <a:endParaRPr lang="en-US" sz="2800" dirty="0"/>
          </a:p>
        </p:txBody>
      </p:sp>
      <p:pic>
        <p:nvPicPr>
          <p:cNvPr id="10242" name="Picture 2" descr="GOLDEN Cubre zapatos descartables x 100 unidades - Falabella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9" y="3383578"/>
            <a:ext cx="2581924" cy="258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ota descartable – Wem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83"/>
          <a:stretch/>
        </p:blipFill>
        <p:spPr bwMode="auto">
          <a:xfrm>
            <a:off x="3717335" y="3207778"/>
            <a:ext cx="4754812" cy="24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ota de Jebe – Aroca Uniform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129" y="2808952"/>
            <a:ext cx="3275725" cy="327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4222" t="17091" r="12843" b="16342"/>
          <a:stretch/>
        </p:blipFill>
        <p:spPr>
          <a:xfrm>
            <a:off x="778933" y="0"/>
            <a:ext cx="10684934" cy="69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2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514" t="29986" r="14516" b="39829"/>
          <a:stretch/>
        </p:blipFill>
        <p:spPr>
          <a:xfrm>
            <a:off x="1047990" y="1456266"/>
            <a:ext cx="10271002" cy="348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27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62740" y="3429000"/>
            <a:ext cx="3006860" cy="1510384"/>
          </a:xfrm>
        </p:spPr>
        <p:txBody>
          <a:bodyPr/>
          <a:lstStyle/>
          <a:p>
            <a:r>
              <a:rPr lang="es-PE" sz="3600" b="1" dirty="0" smtClean="0"/>
              <a:t>BIOSEGURIDAD</a:t>
            </a:r>
            <a:endParaRPr lang="es-PE" sz="36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452315" y="1423837"/>
            <a:ext cx="6240887" cy="2463040"/>
          </a:xfrm>
        </p:spPr>
        <p:txBody>
          <a:bodyPr/>
          <a:lstStyle/>
          <a:p>
            <a:pPr marL="0" indent="0">
              <a:buNone/>
            </a:pPr>
            <a:r>
              <a:rPr lang="es-PE" sz="11500" dirty="0" smtClean="0"/>
              <a:t>GRACIAS</a:t>
            </a:r>
            <a:endParaRPr lang="es-PE" sz="115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39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395133" y="1927225"/>
            <a:ext cx="5393267" cy="1984375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youtu.be/hGKq7dZ72No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5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228601" y="36043"/>
            <a:ext cx="11963401" cy="607417"/>
          </a:xfrm>
          <a:prstGeom prst="rect">
            <a:avLst/>
          </a:prstGeom>
          <a:noFill/>
        </p:spPr>
      </p:pic>
      <p:grpSp>
        <p:nvGrpSpPr>
          <p:cNvPr id="3" name="Grupo 2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4" name="Rectángulo 3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pic>
        <p:nvPicPr>
          <p:cNvPr id="10" name="Imagen 9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sp>
        <p:nvSpPr>
          <p:cNvPr id="11" name="CuadroTexto 10"/>
          <p:cNvSpPr txBox="1"/>
          <p:nvPr/>
        </p:nvSpPr>
        <p:spPr>
          <a:xfrm>
            <a:off x="3944576" y="2247429"/>
            <a:ext cx="6196120" cy="3252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/>
          <a:lstStyle>
            <a:lvl1pPr lvl="0">
              <a:defRPr/>
            </a:lvl1pPr>
          </a:lstStyle>
          <a:p>
            <a:pPr marL="342900" indent="-342900">
              <a:lnSpc>
                <a:spcPct val="200000"/>
              </a:lnSpc>
              <a:buFont typeface="Wingdings"/>
              <a:buChar char=""/>
            </a:pPr>
            <a:r>
              <a:rPr lang="es-PE" dirty="0" smtClean="0">
                <a:latin typeface="Century Gothic"/>
              </a:rPr>
              <a:t>DEFINICION DE TERMINO</a:t>
            </a:r>
            <a:endParaRPr lang="es-PE" dirty="0" smtClean="0">
              <a:latin typeface="Century Gothic"/>
            </a:endParaRPr>
          </a:p>
          <a:p>
            <a:pPr marL="342900" indent="-342900">
              <a:lnSpc>
                <a:spcPct val="200000"/>
              </a:lnSpc>
              <a:buFont typeface="Wingdings"/>
              <a:buChar char=""/>
            </a:pPr>
            <a:r>
              <a:rPr lang="es-ES" dirty="0" smtClean="0">
                <a:latin typeface="Century Gothic"/>
              </a:rPr>
              <a:t>IMPORTANCIA DE LOS EPP </a:t>
            </a:r>
          </a:p>
          <a:p>
            <a:pPr marL="342900" indent="-342900">
              <a:lnSpc>
                <a:spcPct val="200000"/>
              </a:lnSpc>
              <a:buFont typeface="Wingdings"/>
              <a:buChar char=""/>
            </a:pPr>
            <a:r>
              <a:rPr lang="es-ES" dirty="0" smtClean="0">
                <a:latin typeface="Century Gothic"/>
              </a:rPr>
              <a:t>COMPONENTES DE LOS EPP</a:t>
            </a:r>
            <a:endParaRPr lang="es-ES" dirty="0">
              <a:latin typeface="Century Gothic"/>
            </a:endParaRPr>
          </a:p>
          <a:p>
            <a:pPr marL="342900" lvl="0" indent="-342900">
              <a:lnSpc>
                <a:spcPct val="200000"/>
              </a:lnSpc>
              <a:buFont typeface="Wingdings"/>
              <a:buChar char=""/>
            </a:pPr>
            <a:r>
              <a:rPr lang="es-ES" dirty="0" smtClean="0">
                <a:latin typeface="Century Gothic"/>
              </a:rPr>
              <a:t>COLOCACION DEL EPP</a:t>
            </a:r>
            <a:endParaRPr lang="es-ES" dirty="0" smtClean="0">
              <a:latin typeface="Century Gothic"/>
            </a:endParaRPr>
          </a:p>
          <a:p>
            <a:pPr marL="342900" indent="-342900">
              <a:lnSpc>
                <a:spcPct val="200000"/>
              </a:lnSpc>
              <a:buFont typeface="Wingdings"/>
              <a:buChar char=""/>
            </a:pPr>
            <a:r>
              <a:rPr lang="es-ES" dirty="0" smtClean="0">
                <a:latin typeface="Century Gothic"/>
              </a:rPr>
              <a:t>RETITO DEL EPP</a:t>
            </a:r>
            <a:endParaRPr lang="es-ES" dirty="0" smtClean="0">
              <a:latin typeface="Century Gothic"/>
            </a:endParaRPr>
          </a:p>
          <a:p>
            <a:pPr marL="342900" lvl="0" indent="-342900">
              <a:lnSpc>
                <a:spcPct val="200000"/>
              </a:lnSpc>
              <a:buFont typeface="Wingdings"/>
              <a:buChar char=""/>
            </a:pPr>
            <a:endParaRPr lang="es-ES" dirty="0">
              <a:latin typeface="Century Gothic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391696" y="850448"/>
            <a:ext cx="2665928" cy="584775"/>
          </a:xfrm>
          <a:prstGeom prst="rect">
            <a:avLst/>
          </a:prstGeom>
          <a:solidFill>
            <a:srgbClr val="FFFF00"/>
          </a:solidFill>
        </p:spPr>
        <p:txBody>
          <a:bodyPr wrap="square"/>
          <a:lstStyle>
            <a:lvl1pPr lvl="0">
              <a:defRPr/>
            </a:lvl1pPr>
          </a:lstStyle>
          <a:p>
            <a:pPr lvl="0" algn="ctr" rtl="0"/>
            <a:r>
              <a:rPr lang="es-PE" sz="3200" b="1" dirty="0">
                <a:latin typeface="Century Gothic"/>
              </a:rPr>
              <a:t>SUMARIO</a:t>
            </a:r>
          </a:p>
        </p:txBody>
      </p:sp>
      <p:pic>
        <p:nvPicPr>
          <p:cNvPr id="13" name="Imagen 12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1519708" y="2669735"/>
            <a:ext cx="2052922" cy="3274565"/>
          </a:xfrm>
          <a:prstGeom prst="rect">
            <a:avLst/>
          </a:prstGeom>
          <a:noFill/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8324" y="4754613"/>
            <a:ext cx="1727990" cy="166446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6557" y="1033064"/>
            <a:ext cx="2487384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849713" y="745054"/>
            <a:ext cx="7713995" cy="8122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713" y="580241"/>
            <a:ext cx="10515600" cy="1325563"/>
          </a:xfrm>
        </p:spPr>
        <p:txBody>
          <a:bodyPr/>
          <a:lstStyle/>
          <a:p>
            <a:r>
              <a:rPr lang="es-PE" b="1" dirty="0" smtClean="0"/>
              <a:t>DEFINICIONES</a:t>
            </a:r>
            <a:endParaRPr lang="es-PE" b="1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0" y="61416"/>
            <a:ext cx="11963401" cy="607417"/>
          </a:xfrm>
          <a:prstGeom prst="rect">
            <a:avLst/>
          </a:prstGeom>
          <a:noFill/>
        </p:spPr>
      </p:pic>
      <p:pic>
        <p:nvPicPr>
          <p:cNvPr id="5" name="Imagen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6" name="Grupo 5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7" name="Rectángulo 6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18" name="Rectángulo 17"/>
          <p:cNvSpPr/>
          <p:nvPr/>
        </p:nvSpPr>
        <p:spPr>
          <a:xfrm>
            <a:off x="656503" y="2187435"/>
            <a:ext cx="10902020" cy="296333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19"/>
          <p:cNvSpPr/>
          <p:nvPr/>
        </p:nvSpPr>
        <p:spPr>
          <a:xfrm>
            <a:off x="656503" y="2410083"/>
            <a:ext cx="109020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ES" b="1" dirty="0"/>
              <a:t>Atención de </a:t>
            </a:r>
            <a:r>
              <a:rPr lang="es-ES" b="1" dirty="0"/>
              <a:t>salud: </a:t>
            </a:r>
            <a:r>
              <a:rPr lang="es-ES" dirty="0"/>
              <a:t>Es toda actividad desarrollada por el personal de la salud para la promoción, prevención, </a:t>
            </a:r>
            <a:r>
              <a:rPr lang="es-ES" dirty="0"/>
              <a:t>recuperación </a:t>
            </a:r>
            <a:r>
              <a:rPr lang="es-ES" dirty="0"/>
              <a:t>y rehabilitación de la salud, que se brinda a la persona, familia y </a:t>
            </a:r>
            <a:r>
              <a:rPr lang="es-ES" dirty="0"/>
              <a:t>comunidad.</a:t>
            </a:r>
          </a:p>
          <a:p>
            <a:pPr marL="0" lvl="1"/>
            <a:endParaRPr lang="es-ES" b="1" dirty="0"/>
          </a:p>
          <a:p>
            <a:pPr marL="0" lvl="1"/>
            <a:r>
              <a:rPr lang="es-ES" b="1" dirty="0"/>
              <a:t>Bioseguridad: </a:t>
            </a:r>
            <a:r>
              <a:rPr lang="es-ES" dirty="0"/>
              <a:t>Conjunto de normas y medidas para proteger la salud del personal frente a riesgos biológicos, </a:t>
            </a:r>
            <a:r>
              <a:rPr lang="es-ES" dirty="0"/>
              <a:t>químicos </a:t>
            </a:r>
            <a:r>
              <a:rPr lang="es-ES" dirty="0"/>
              <a:t>y </a:t>
            </a:r>
            <a:r>
              <a:rPr lang="es-ES" dirty="0"/>
              <a:t>físicos </a:t>
            </a:r>
            <a:r>
              <a:rPr lang="es-ES" dirty="0"/>
              <a:t>a los que está expuesto en el desempeño de sus </a:t>
            </a:r>
            <a:r>
              <a:rPr lang="es-ES" dirty="0"/>
              <a:t>funciones.</a:t>
            </a:r>
          </a:p>
          <a:p>
            <a:pPr marL="0" lvl="1"/>
            <a:endParaRPr lang="es-ES" b="1" dirty="0"/>
          </a:p>
          <a:p>
            <a:pPr marL="0" lvl="1"/>
            <a:r>
              <a:rPr lang="es-ES" b="1" dirty="0"/>
              <a:t>Equipos de Protección Personal (EPP): </a:t>
            </a:r>
            <a:r>
              <a:rPr lang="es-ES" dirty="0"/>
              <a:t>Son dispositivos, materiales e indumentaria personal destinados a cada trabajador para protegerlo de uno o varios riesgos presentes en el trabajo y que puedan amenazar su seguridad y salud. Los EPP son una alternativa temporal y complementaria a las medidas preventivas de carácter colectivo. </a:t>
            </a:r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78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849713" y="745054"/>
            <a:ext cx="7713995" cy="8122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713" y="580241"/>
            <a:ext cx="10515600" cy="1325563"/>
          </a:xfrm>
        </p:spPr>
        <p:txBody>
          <a:bodyPr/>
          <a:lstStyle/>
          <a:p>
            <a:r>
              <a:rPr lang="es-PE" b="1" dirty="0" smtClean="0"/>
              <a:t>DEFINICIÓN</a:t>
            </a:r>
            <a:endParaRPr lang="es-PE" b="1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0" y="61416"/>
            <a:ext cx="11963401" cy="607417"/>
          </a:xfrm>
          <a:prstGeom prst="rect">
            <a:avLst/>
          </a:prstGeom>
          <a:noFill/>
        </p:spPr>
      </p:pic>
      <p:pic>
        <p:nvPicPr>
          <p:cNvPr id="5" name="Imagen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6" name="Grupo 5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7" name="Rectángulo 6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3" name="Rectángulo 2"/>
          <p:cNvSpPr/>
          <p:nvPr/>
        </p:nvSpPr>
        <p:spPr>
          <a:xfrm>
            <a:off x="656503" y="2366428"/>
            <a:ext cx="11162964" cy="27770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656503" y="1549628"/>
            <a:ext cx="109020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s-ES" dirty="0"/>
          </a:p>
          <a:p>
            <a:pPr lvl="1"/>
            <a:endParaRPr lang="es-ES" dirty="0"/>
          </a:p>
          <a:p>
            <a:r>
              <a:rPr lang="es-ES" dirty="0"/>
              <a:t> </a:t>
            </a:r>
            <a:endParaRPr lang="en-US" sz="1600" dirty="0"/>
          </a:p>
          <a:p>
            <a:pPr lvl="0"/>
            <a:r>
              <a:rPr lang="es-ES" b="1" dirty="0"/>
              <a:t>Riesgo :</a:t>
            </a:r>
            <a:r>
              <a:rPr lang="es-ES" dirty="0"/>
              <a:t> Es la probabilidad de que ocurra un daño, lesión o enfermedad en las personas, causadas a </a:t>
            </a:r>
            <a:r>
              <a:rPr lang="es-ES" dirty="0" smtClean="0"/>
              <a:t>través </a:t>
            </a:r>
            <a:r>
              <a:rPr lang="es-ES" dirty="0"/>
              <a:t>de la exposición a amenazas </a:t>
            </a:r>
            <a:r>
              <a:rPr lang="es-ES" dirty="0" smtClean="0"/>
              <a:t>físicas, </a:t>
            </a:r>
            <a:r>
              <a:rPr lang="es-ES" dirty="0"/>
              <a:t>químicas, biológicas, factores o acciones humanas, </a:t>
            </a:r>
            <a:r>
              <a:rPr lang="es-ES" dirty="0" smtClean="0"/>
              <a:t>dentro </a:t>
            </a:r>
            <a:r>
              <a:rPr lang="es-ES" dirty="0"/>
              <a:t>de una </a:t>
            </a:r>
            <a:r>
              <a:rPr lang="es-ES" dirty="0" smtClean="0"/>
              <a:t>Institución.</a:t>
            </a:r>
          </a:p>
          <a:p>
            <a:pPr lvl="0"/>
            <a:endParaRPr lang="es-ES" b="1" dirty="0"/>
          </a:p>
          <a:p>
            <a:r>
              <a:rPr lang="es-ES" b="1" dirty="0"/>
              <a:t>Escasez grave</a:t>
            </a:r>
            <a:r>
              <a:rPr lang="es-ES" dirty="0"/>
              <a:t>: Falta de equipos de protección personal por aumento de la demanda, acaparamiento y el mal uso, que podría comprometer la capacidad de respuesta en el suministro adecuado de los mismos.</a:t>
            </a:r>
            <a:endParaRPr lang="en-US" dirty="0"/>
          </a:p>
          <a:p>
            <a:pPr lvl="0"/>
            <a:endParaRPr lang="es-ES" dirty="0" smtClean="0"/>
          </a:p>
          <a:p>
            <a:pPr lvl="0"/>
            <a:r>
              <a:rPr lang="es-ES" b="1" dirty="0" smtClean="0"/>
              <a:t>Mecanismos </a:t>
            </a:r>
            <a:r>
              <a:rPr lang="es-ES" b="1" dirty="0"/>
              <a:t>de </a:t>
            </a:r>
            <a:r>
              <a:rPr lang="es-ES" b="1" dirty="0" smtClean="0"/>
              <a:t>transmisión: </a:t>
            </a:r>
            <a:r>
              <a:rPr lang="es-ES" dirty="0"/>
              <a:t>Son los componentes que aprovechan los agentes infecciosos para poder alcanzar al huésped, estos pueden transferirse de una forma: directa, indirecta, o ambos.</a:t>
            </a:r>
            <a:endParaRPr lang="en-U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03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849713" y="745054"/>
            <a:ext cx="7713995" cy="8122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9713" y="580241"/>
            <a:ext cx="10515600" cy="1325563"/>
          </a:xfrm>
        </p:spPr>
        <p:txBody>
          <a:bodyPr/>
          <a:lstStyle/>
          <a:p>
            <a:r>
              <a:rPr lang="es-PE" b="1" dirty="0" smtClean="0"/>
              <a:t>IMPORTANCIA DE LOS EPP</a:t>
            </a:r>
            <a:endParaRPr lang="es-PE" b="1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0" y="61416"/>
            <a:ext cx="11963401" cy="607417"/>
          </a:xfrm>
          <a:prstGeom prst="rect">
            <a:avLst/>
          </a:prstGeom>
          <a:noFill/>
        </p:spPr>
      </p:pic>
      <p:pic>
        <p:nvPicPr>
          <p:cNvPr id="5" name="Imagen 4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6" name="Grupo 5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7" name="Rectángulo 6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1423862" y="2841600"/>
            <a:ext cx="9696830" cy="2286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1634280" y="3076659"/>
            <a:ext cx="9275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800" dirty="0" smtClean="0">
                <a:cs typeface="Arial" panose="020B0604020202020204" pitchFamily="34" charset="0"/>
              </a:rPr>
              <a:t>Contribuir a la disminución del riesgo de transmisión de patógenos provenientes de sangre, secreciones y/o fluidos orgánicos, mediante el uso de los equipos de protección personal (EPP</a:t>
            </a:r>
            <a:r>
              <a:rPr lang="es-P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3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429" y="683379"/>
            <a:ext cx="8337586" cy="696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29" y="380697"/>
            <a:ext cx="10336369" cy="1325563"/>
          </a:xfrm>
        </p:spPr>
        <p:txBody>
          <a:bodyPr/>
          <a:lstStyle/>
          <a:p>
            <a:r>
              <a:rPr lang="es-PE" b="1" dirty="0" smtClean="0"/>
              <a:t>COMPONENTES DEL EPP</a:t>
            </a:r>
            <a:endParaRPr lang="es-PE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61416"/>
            <a:ext cx="11963401" cy="607417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8" name="Rectángulo 7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1656684" y="2156490"/>
            <a:ext cx="7648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M</a:t>
            </a:r>
            <a:r>
              <a:rPr lang="es-ES" sz="2800" dirty="0" smtClean="0"/>
              <a:t>andilón </a:t>
            </a:r>
            <a:r>
              <a:rPr lang="es-ES" sz="2800" dirty="0"/>
              <a:t>o traje protector completo (mameluco</a:t>
            </a:r>
            <a:r>
              <a:rPr lang="es-ES" sz="2800" dirty="0" smtClean="0"/>
              <a:t>)</a:t>
            </a:r>
            <a:endParaRPr lang="es-ES" sz="2800" dirty="0"/>
          </a:p>
        </p:txBody>
      </p:sp>
      <p:pic>
        <p:nvPicPr>
          <p:cNvPr id="4098" name="Picture 2" descr="MANDILON CLINICO DE TELA 40GRS - AZUL - Meridian Med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79" y="2880291"/>
            <a:ext cx="3405684" cy="340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LEENGUARD A40+ MAMELUCO DESCARTABLE | KLEENGU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50" y="2640216"/>
            <a:ext cx="3908950" cy="390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4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429" y="683379"/>
            <a:ext cx="8337586" cy="696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29" y="380697"/>
            <a:ext cx="10336369" cy="1325563"/>
          </a:xfrm>
        </p:spPr>
        <p:txBody>
          <a:bodyPr/>
          <a:lstStyle/>
          <a:p>
            <a:r>
              <a:rPr lang="es-PE" b="1" dirty="0" smtClean="0"/>
              <a:t>COMPONENTES DEL EPP</a:t>
            </a:r>
            <a:endParaRPr lang="es-PE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61416"/>
            <a:ext cx="11963401" cy="607417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8" name="Rectángulo 7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1656684" y="2156490"/>
            <a:ext cx="63816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Respirador N95 y/o mascarilla quirúrgica</a:t>
            </a:r>
          </a:p>
          <a:p>
            <a:endParaRPr lang="es-ES" sz="2800" dirty="0"/>
          </a:p>
        </p:txBody>
      </p:sp>
      <p:pic>
        <p:nvPicPr>
          <p:cNvPr id="5122" name="Picture 2" descr="Mascarillas Quirúrgicas 3 Pliegues Pack 100 Unidades Color Negro y Celeste  | plazaVea - Supermercad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9" b="17185"/>
          <a:stretch/>
        </p:blipFill>
        <p:spPr bwMode="auto">
          <a:xfrm>
            <a:off x="7420747" y="3157485"/>
            <a:ext cx="4636919" cy="28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M MASCARILLA 8210 N95 (38105) | 3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6" y="2730086"/>
            <a:ext cx="3260402" cy="326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▷ MASCARILLAS KN95. Mayoreo de mascarillas al mejor precio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09" y="2633543"/>
            <a:ext cx="3372780" cy="33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429" y="683379"/>
            <a:ext cx="8337586" cy="6961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7429" y="380697"/>
            <a:ext cx="10336369" cy="1325563"/>
          </a:xfrm>
        </p:spPr>
        <p:txBody>
          <a:bodyPr/>
          <a:lstStyle/>
          <a:p>
            <a:r>
              <a:rPr lang="es-PE" b="1" dirty="0" smtClean="0"/>
              <a:t>COMPONENTES DEL EPP</a:t>
            </a:r>
            <a:endParaRPr lang="es-PE" b="1" dirty="0"/>
          </a:p>
        </p:txBody>
      </p:sp>
      <p:pic>
        <p:nvPicPr>
          <p:cNvPr id="5" name="Imagen 4"/>
          <p:cNvPicPr/>
          <p:nvPr/>
        </p:nvPicPr>
        <p:blipFill>
          <a:blip r:embed="rId2"/>
          <a:srcRect t="4522" b="87039"/>
          <a:stretch>
            <a:fillRect/>
          </a:stretch>
        </p:blipFill>
        <p:spPr>
          <a:xfrm>
            <a:off x="114299" y="61416"/>
            <a:ext cx="11963401" cy="607417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2743" y="75962"/>
            <a:ext cx="1828800" cy="52757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42743" y="6659303"/>
            <a:ext cx="12072935" cy="185737"/>
            <a:chOff x="460375" y="6524263"/>
            <a:chExt cx="5759450" cy="117141"/>
          </a:xfrm>
        </p:grpSpPr>
        <p:sp>
          <p:nvSpPr>
            <p:cNvPr id="8" name="Rectángulo 7"/>
            <p:cNvSpPr/>
            <p:nvPr/>
          </p:nvSpPr>
          <p:spPr>
            <a:xfrm>
              <a:off x="460375" y="6530613"/>
              <a:ext cx="769938" cy="110791"/>
            </a:xfrm>
            <a:prstGeom prst="rect">
              <a:avLst/>
            </a:prstGeom>
            <a:solidFill>
              <a:srgbClr val="3C3300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9" name="Rectángulo 8"/>
            <p:cNvSpPr/>
            <p:nvPr/>
          </p:nvSpPr>
          <p:spPr>
            <a:xfrm>
              <a:off x="1277938" y="6524263"/>
              <a:ext cx="950912" cy="110791"/>
            </a:xfrm>
            <a:prstGeom prst="rect">
              <a:avLst/>
            </a:prstGeom>
            <a:solidFill>
              <a:srgbClr val="655B0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2276475" y="6524263"/>
              <a:ext cx="949325" cy="110791"/>
            </a:xfrm>
            <a:prstGeom prst="rect">
              <a:avLst/>
            </a:prstGeom>
            <a:solidFill>
              <a:srgbClr val="A2A535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3273425" y="6524263"/>
              <a:ext cx="950913" cy="110791"/>
            </a:xfrm>
            <a:prstGeom prst="rect">
              <a:avLst/>
            </a:prstGeom>
            <a:solidFill>
              <a:srgbClr val="D2CBAC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4271963" y="6524263"/>
              <a:ext cx="950912" cy="110791"/>
            </a:xfrm>
            <a:prstGeom prst="rect">
              <a:avLst/>
            </a:prstGeom>
            <a:solidFill>
              <a:srgbClr val="9E8972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5270500" y="6524263"/>
              <a:ext cx="949325" cy="110791"/>
            </a:xfrm>
            <a:prstGeom prst="rect">
              <a:avLst/>
            </a:prstGeom>
            <a:solidFill>
              <a:srgbClr val="A9A084"/>
            </a:solidFill>
            <a:ln>
              <a:noFill/>
            </a:ln>
          </p:spPr>
          <p:txBody>
            <a:bodyPr/>
            <a:lstStyle>
              <a:lvl1pPr marL="0" lvl="0" algn="l" rtl="0">
                <a:defRPr sz="1800">
                  <a:solidFill>
                    <a:schemeClr val="tx1"/>
                  </a:solidFill>
                  <a:latin typeface="Calibri"/>
                </a:defRPr>
              </a:lvl1pPr>
            </a:lstStyle>
            <a:p>
              <a:endParaRPr/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1656684" y="2156490"/>
            <a:ext cx="3464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/>
              <a:t>Protectores oculares</a:t>
            </a:r>
            <a:endParaRPr lang="es-ES" sz="2800" dirty="0"/>
          </a:p>
        </p:txBody>
      </p:sp>
      <p:pic>
        <p:nvPicPr>
          <p:cNvPr id="6146" name="Picture 2" descr="Protección Ocular en El Polo - Trilab Ingenie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1" y="2882092"/>
            <a:ext cx="91725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9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TD EMCH ETAPA III Pas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PMTD EMCH ETAPA III Paso 1</Template>
  <TotalTime>5147</TotalTime>
  <Words>246</Words>
  <Application>Microsoft Office PowerPoint</Application>
  <PresentationFormat>Panorámica</PresentationFormat>
  <Paragraphs>47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Berlin Sans FB Demi</vt:lpstr>
      <vt:lpstr>Calibri</vt:lpstr>
      <vt:lpstr>Calibri Light</vt:lpstr>
      <vt:lpstr>Century Gothic</vt:lpstr>
      <vt:lpstr>Wingdings</vt:lpstr>
      <vt:lpstr>PMTD EMCH ETAPA III Paso 1</vt:lpstr>
      <vt:lpstr>IMPORTANCIA DEL CORRECTO USO DE LOS EQUIPOS DE PROTECCIÓN PERSONAL (EPP)</vt:lpstr>
      <vt:lpstr>Presentación de PowerPoint</vt:lpstr>
      <vt:lpstr>Presentación de PowerPoint</vt:lpstr>
      <vt:lpstr>DEFINICIONES</vt:lpstr>
      <vt:lpstr>DEFINICIÓN</vt:lpstr>
      <vt:lpstr>IMPORTANCIA DE LOS EPP</vt:lpstr>
      <vt:lpstr>COMPONENTES DEL EPP</vt:lpstr>
      <vt:lpstr>COMPONENTES DEL EPP</vt:lpstr>
      <vt:lpstr>COMPONENTES DEL EPP</vt:lpstr>
      <vt:lpstr>COMPONENTES DEL EPP</vt:lpstr>
      <vt:lpstr>COMPONENTES DEL EPP</vt:lpstr>
      <vt:lpstr>COMPONENTES DEL EPP</vt:lpstr>
      <vt:lpstr>COMPONENTES DEL EPP</vt:lpstr>
      <vt:lpstr>Presentación de PowerPoint</vt:lpstr>
      <vt:lpstr>Presentación de PowerPoint</vt:lpstr>
      <vt:lpstr>BIOSEGURIDAD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Full name</dc:creator>
  <cp:lastModifiedBy>Usuario de Windows</cp:lastModifiedBy>
  <cp:revision>44</cp:revision>
  <dcterms:created xsi:type="dcterms:W3CDTF">2021-05-28T21:17:48Z</dcterms:created>
  <dcterms:modified xsi:type="dcterms:W3CDTF">2021-06-21T21:53:38Z</dcterms:modified>
</cp:coreProperties>
</file>