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3" r:id="rId4"/>
    <p:sldId id="262" r:id="rId5"/>
    <p:sldId id="261" r:id="rId6"/>
    <p:sldId id="264" r:id="rId7"/>
    <p:sldId id="258" r:id="rId8"/>
    <p:sldId id="266" r:id="rId9"/>
    <p:sldId id="267" r:id="rId10"/>
    <p:sldId id="268" r:id="rId11"/>
    <p:sldId id="269" r:id="rId12"/>
    <p:sldId id="270" r:id="rId13"/>
    <p:sldId id="271" r:id="rId14"/>
    <p:sldId id="259" r:id="rId15"/>
    <p:sldId id="272" r:id="rId16"/>
    <p:sldId id="274" r:id="rId17"/>
    <p:sldId id="27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74" autoAdjust="0"/>
    <p:restoredTop sz="94660"/>
  </p:normalViewPr>
  <p:slideViewPr>
    <p:cSldViewPr snapToGrid="0">
      <p:cViewPr varScale="1">
        <p:scale>
          <a:sx n="67" d="100"/>
          <a:sy n="67" d="100"/>
        </p:scale>
        <p:origin x="736"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n-US"/>
          </a:p>
        </p:txBody>
      </p:sp>
      <p:sp>
        <p:nvSpPr>
          <p:cNvPr id="4" name="Marcador de fecha 3"/>
          <p:cNvSpPr>
            <a:spLocks noGrp="1"/>
          </p:cNvSpPr>
          <p:nvPr>
            <p:ph type="dt" sz="half" idx="10"/>
          </p:nvPr>
        </p:nvSpPr>
        <p:spPr/>
        <p:txBody>
          <a:bodyPr/>
          <a:lstStyle/>
          <a:p>
            <a:fld id="{1C90A099-A3A9-49FA-A02E-D2F786971220}" type="datetimeFigureOut">
              <a:rPr lang="en-US" smtClean="0"/>
              <a:t>6/16/2022</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E5879C6A-EBAD-43CA-955B-03DC5AA34C3D}" type="slidenum">
              <a:rPr lang="en-US" smtClean="0"/>
              <a:t>‹Nº›</a:t>
            </a:fld>
            <a:endParaRPr lang="en-US"/>
          </a:p>
        </p:txBody>
      </p:sp>
    </p:spTree>
    <p:extLst>
      <p:ext uri="{BB962C8B-B14F-4D97-AF65-F5344CB8AC3E}">
        <p14:creationId xmlns:p14="http://schemas.microsoft.com/office/powerpoint/2010/main" val="21437883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1C90A099-A3A9-49FA-A02E-D2F786971220}" type="datetimeFigureOut">
              <a:rPr lang="en-US" smtClean="0"/>
              <a:t>6/16/2022</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E5879C6A-EBAD-43CA-955B-03DC5AA34C3D}" type="slidenum">
              <a:rPr lang="en-US" smtClean="0"/>
              <a:t>‹Nº›</a:t>
            </a:fld>
            <a:endParaRPr lang="en-US"/>
          </a:p>
        </p:txBody>
      </p:sp>
    </p:spTree>
    <p:extLst>
      <p:ext uri="{BB962C8B-B14F-4D97-AF65-F5344CB8AC3E}">
        <p14:creationId xmlns:p14="http://schemas.microsoft.com/office/powerpoint/2010/main" val="2914456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1C90A099-A3A9-49FA-A02E-D2F786971220}" type="datetimeFigureOut">
              <a:rPr lang="en-US" smtClean="0"/>
              <a:t>6/16/2022</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E5879C6A-EBAD-43CA-955B-03DC5AA34C3D}" type="slidenum">
              <a:rPr lang="en-US" smtClean="0"/>
              <a:t>‹Nº›</a:t>
            </a:fld>
            <a:endParaRPr lang="en-US"/>
          </a:p>
        </p:txBody>
      </p:sp>
    </p:spTree>
    <p:extLst>
      <p:ext uri="{BB962C8B-B14F-4D97-AF65-F5344CB8AC3E}">
        <p14:creationId xmlns:p14="http://schemas.microsoft.com/office/powerpoint/2010/main" val="406947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1C90A099-A3A9-49FA-A02E-D2F786971220}" type="datetimeFigureOut">
              <a:rPr lang="en-US" smtClean="0"/>
              <a:t>6/16/2022</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E5879C6A-EBAD-43CA-955B-03DC5AA34C3D}" type="slidenum">
              <a:rPr lang="en-US" smtClean="0"/>
              <a:t>‹Nº›</a:t>
            </a:fld>
            <a:endParaRPr lang="en-US"/>
          </a:p>
        </p:txBody>
      </p:sp>
    </p:spTree>
    <p:extLst>
      <p:ext uri="{BB962C8B-B14F-4D97-AF65-F5344CB8AC3E}">
        <p14:creationId xmlns:p14="http://schemas.microsoft.com/office/powerpoint/2010/main" val="26193042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1C90A099-A3A9-49FA-A02E-D2F786971220}" type="datetimeFigureOut">
              <a:rPr lang="en-US" smtClean="0"/>
              <a:t>6/16/2022</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E5879C6A-EBAD-43CA-955B-03DC5AA34C3D}" type="slidenum">
              <a:rPr lang="en-US" smtClean="0"/>
              <a:t>‹Nº›</a:t>
            </a:fld>
            <a:endParaRPr lang="en-US"/>
          </a:p>
        </p:txBody>
      </p:sp>
    </p:spTree>
    <p:extLst>
      <p:ext uri="{BB962C8B-B14F-4D97-AF65-F5344CB8AC3E}">
        <p14:creationId xmlns:p14="http://schemas.microsoft.com/office/powerpoint/2010/main" val="159729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fecha 4"/>
          <p:cNvSpPr>
            <a:spLocks noGrp="1"/>
          </p:cNvSpPr>
          <p:nvPr>
            <p:ph type="dt" sz="half" idx="10"/>
          </p:nvPr>
        </p:nvSpPr>
        <p:spPr/>
        <p:txBody>
          <a:bodyPr/>
          <a:lstStyle/>
          <a:p>
            <a:fld id="{1C90A099-A3A9-49FA-A02E-D2F786971220}" type="datetimeFigureOut">
              <a:rPr lang="en-US" smtClean="0"/>
              <a:t>6/16/2022</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E5879C6A-EBAD-43CA-955B-03DC5AA34C3D}" type="slidenum">
              <a:rPr lang="en-US" smtClean="0"/>
              <a:t>‹Nº›</a:t>
            </a:fld>
            <a:endParaRPr lang="en-US"/>
          </a:p>
        </p:txBody>
      </p:sp>
    </p:spTree>
    <p:extLst>
      <p:ext uri="{BB962C8B-B14F-4D97-AF65-F5344CB8AC3E}">
        <p14:creationId xmlns:p14="http://schemas.microsoft.com/office/powerpoint/2010/main" val="4226515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n-U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Marcador de fecha 6"/>
          <p:cNvSpPr>
            <a:spLocks noGrp="1"/>
          </p:cNvSpPr>
          <p:nvPr>
            <p:ph type="dt" sz="half" idx="10"/>
          </p:nvPr>
        </p:nvSpPr>
        <p:spPr/>
        <p:txBody>
          <a:bodyPr/>
          <a:lstStyle/>
          <a:p>
            <a:fld id="{1C90A099-A3A9-49FA-A02E-D2F786971220}" type="datetimeFigureOut">
              <a:rPr lang="en-US" smtClean="0"/>
              <a:t>6/16/2022</a:t>
            </a:fld>
            <a:endParaRPr lang="en-US"/>
          </a:p>
        </p:txBody>
      </p:sp>
      <p:sp>
        <p:nvSpPr>
          <p:cNvPr id="8" name="Marcador de pie de página 7"/>
          <p:cNvSpPr>
            <a:spLocks noGrp="1"/>
          </p:cNvSpPr>
          <p:nvPr>
            <p:ph type="ftr" sz="quarter" idx="11"/>
          </p:nvPr>
        </p:nvSpPr>
        <p:spPr/>
        <p:txBody>
          <a:bodyPr/>
          <a:lstStyle/>
          <a:p>
            <a:endParaRPr lang="en-US"/>
          </a:p>
        </p:txBody>
      </p:sp>
      <p:sp>
        <p:nvSpPr>
          <p:cNvPr id="9" name="Marcador de número de diapositiva 8"/>
          <p:cNvSpPr>
            <a:spLocks noGrp="1"/>
          </p:cNvSpPr>
          <p:nvPr>
            <p:ph type="sldNum" sz="quarter" idx="12"/>
          </p:nvPr>
        </p:nvSpPr>
        <p:spPr/>
        <p:txBody>
          <a:bodyPr/>
          <a:lstStyle/>
          <a:p>
            <a:fld id="{E5879C6A-EBAD-43CA-955B-03DC5AA34C3D}" type="slidenum">
              <a:rPr lang="en-US" smtClean="0"/>
              <a:t>‹Nº›</a:t>
            </a:fld>
            <a:endParaRPr lang="en-US"/>
          </a:p>
        </p:txBody>
      </p:sp>
    </p:spTree>
    <p:extLst>
      <p:ext uri="{BB962C8B-B14F-4D97-AF65-F5344CB8AC3E}">
        <p14:creationId xmlns:p14="http://schemas.microsoft.com/office/powerpoint/2010/main" val="5402606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fecha 2"/>
          <p:cNvSpPr>
            <a:spLocks noGrp="1"/>
          </p:cNvSpPr>
          <p:nvPr>
            <p:ph type="dt" sz="half" idx="10"/>
          </p:nvPr>
        </p:nvSpPr>
        <p:spPr/>
        <p:txBody>
          <a:bodyPr/>
          <a:lstStyle/>
          <a:p>
            <a:fld id="{1C90A099-A3A9-49FA-A02E-D2F786971220}" type="datetimeFigureOut">
              <a:rPr lang="en-US" smtClean="0"/>
              <a:t>6/16/2022</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E5879C6A-EBAD-43CA-955B-03DC5AA34C3D}" type="slidenum">
              <a:rPr lang="en-US" smtClean="0"/>
              <a:t>‹Nº›</a:t>
            </a:fld>
            <a:endParaRPr lang="en-US"/>
          </a:p>
        </p:txBody>
      </p:sp>
    </p:spTree>
    <p:extLst>
      <p:ext uri="{BB962C8B-B14F-4D97-AF65-F5344CB8AC3E}">
        <p14:creationId xmlns:p14="http://schemas.microsoft.com/office/powerpoint/2010/main" val="36909318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1C90A099-A3A9-49FA-A02E-D2F786971220}" type="datetimeFigureOut">
              <a:rPr lang="en-US" smtClean="0"/>
              <a:t>6/16/2022</a:t>
            </a:fld>
            <a:endParaRPr lang="en-US"/>
          </a:p>
        </p:txBody>
      </p:sp>
      <p:sp>
        <p:nvSpPr>
          <p:cNvPr id="3" name="Marcador de pie de página 2"/>
          <p:cNvSpPr>
            <a:spLocks noGrp="1"/>
          </p:cNvSpPr>
          <p:nvPr>
            <p:ph type="ftr" sz="quarter" idx="11"/>
          </p:nvPr>
        </p:nvSpPr>
        <p:spPr/>
        <p:txBody>
          <a:bodyPr/>
          <a:lstStyle/>
          <a:p>
            <a:endParaRPr lang="en-US"/>
          </a:p>
        </p:txBody>
      </p:sp>
      <p:sp>
        <p:nvSpPr>
          <p:cNvPr id="4" name="Marcador de número de diapositiva 3"/>
          <p:cNvSpPr>
            <a:spLocks noGrp="1"/>
          </p:cNvSpPr>
          <p:nvPr>
            <p:ph type="sldNum" sz="quarter" idx="12"/>
          </p:nvPr>
        </p:nvSpPr>
        <p:spPr/>
        <p:txBody>
          <a:bodyPr/>
          <a:lstStyle/>
          <a:p>
            <a:fld id="{E5879C6A-EBAD-43CA-955B-03DC5AA34C3D}" type="slidenum">
              <a:rPr lang="en-US" smtClean="0"/>
              <a:t>‹Nº›</a:t>
            </a:fld>
            <a:endParaRPr lang="en-US"/>
          </a:p>
        </p:txBody>
      </p:sp>
    </p:spTree>
    <p:extLst>
      <p:ext uri="{BB962C8B-B14F-4D97-AF65-F5344CB8AC3E}">
        <p14:creationId xmlns:p14="http://schemas.microsoft.com/office/powerpoint/2010/main" val="186859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1C90A099-A3A9-49FA-A02E-D2F786971220}" type="datetimeFigureOut">
              <a:rPr lang="en-US" smtClean="0"/>
              <a:t>6/16/2022</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E5879C6A-EBAD-43CA-955B-03DC5AA34C3D}" type="slidenum">
              <a:rPr lang="en-US" smtClean="0"/>
              <a:t>‹Nº›</a:t>
            </a:fld>
            <a:endParaRPr lang="en-US"/>
          </a:p>
        </p:txBody>
      </p:sp>
    </p:spTree>
    <p:extLst>
      <p:ext uri="{BB962C8B-B14F-4D97-AF65-F5344CB8AC3E}">
        <p14:creationId xmlns:p14="http://schemas.microsoft.com/office/powerpoint/2010/main" val="986956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1C90A099-A3A9-49FA-A02E-D2F786971220}" type="datetimeFigureOut">
              <a:rPr lang="en-US" smtClean="0"/>
              <a:t>6/16/2022</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E5879C6A-EBAD-43CA-955B-03DC5AA34C3D}" type="slidenum">
              <a:rPr lang="en-US" smtClean="0"/>
              <a:t>‹Nº›</a:t>
            </a:fld>
            <a:endParaRPr lang="en-US"/>
          </a:p>
        </p:txBody>
      </p:sp>
    </p:spTree>
    <p:extLst>
      <p:ext uri="{BB962C8B-B14F-4D97-AF65-F5344CB8AC3E}">
        <p14:creationId xmlns:p14="http://schemas.microsoft.com/office/powerpoint/2010/main" val="4244166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90A099-A3A9-49FA-A02E-D2F786971220}" type="datetimeFigureOut">
              <a:rPr lang="en-US" smtClean="0"/>
              <a:t>6/16/2022</a:t>
            </a:fld>
            <a:endParaRPr lang="en-U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879C6A-EBAD-43CA-955B-03DC5AA34C3D}" type="slidenum">
              <a:rPr lang="en-US" smtClean="0"/>
              <a:t>‹Nº›</a:t>
            </a:fld>
            <a:endParaRPr lang="en-US"/>
          </a:p>
        </p:txBody>
      </p:sp>
    </p:spTree>
    <p:extLst>
      <p:ext uri="{BB962C8B-B14F-4D97-AF65-F5344CB8AC3E}">
        <p14:creationId xmlns:p14="http://schemas.microsoft.com/office/powerpoint/2010/main" val="41515070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docs.google.com/forms/d/1w5P8XPSwqV8htaZdLtzTrTd-t5meKJa0LTWhOu_6pZM/edit"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106340" y="2842744"/>
            <a:ext cx="6668941" cy="2387600"/>
          </a:xfrm>
        </p:spPr>
        <p:txBody>
          <a:bodyPr>
            <a:noAutofit/>
          </a:bodyPr>
          <a:lstStyle/>
          <a:p>
            <a:pPr algn="l"/>
            <a:r>
              <a:rPr lang="en-US" sz="7000" b="1" dirty="0">
                <a:latin typeface="Franklin Gothic Heavy" panose="020B0903020102020204" pitchFamily="34" charset="0"/>
              </a:rPr>
              <a:t>PREVENCIÓN </a:t>
            </a:r>
            <a:br>
              <a:rPr lang="en-US" sz="7000" b="1" dirty="0">
                <a:latin typeface="Franklin Gothic Heavy" panose="020B0903020102020204" pitchFamily="34" charset="0"/>
              </a:rPr>
            </a:br>
            <a:r>
              <a:rPr lang="en-US" sz="7000" b="1" dirty="0">
                <a:latin typeface="Franklin Gothic Heavy" panose="020B0903020102020204" pitchFamily="34" charset="0"/>
              </a:rPr>
              <a:t>DE LA </a:t>
            </a:r>
            <a:br>
              <a:rPr lang="en-US" sz="7000" b="1" dirty="0">
                <a:latin typeface="Franklin Gothic Heavy" panose="020B0903020102020204" pitchFamily="34" charset="0"/>
              </a:rPr>
            </a:br>
            <a:r>
              <a:rPr lang="en-US" sz="7000" b="1" dirty="0">
                <a:latin typeface="Franklin Gothic Heavy" panose="020B0903020102020204" pitchFamily="34" charset="0"/>
              </a:rPr>
              <a:t>MALNUTRICIÓN</a:t>
            </a:r>
            <a:endParaRPr lang="en-US" sz="7000" dirty="0">
              <a:latin typeface="Franklin Gothic Heavy" panose="020B0903020102020204" pitchFamily="34" charset="0"/>
            </a:endParaRPr>
          </a:p>
        </p:txBody>
      </p:sp>
      <p:sp>
        <p:nvSpPr>
          <p:cNvPr id="3" name="Subtítulo 2"/>
          <p:cNvSpPr>
            <a:spLocks noGrp="1"/>
          </p:cNvSpPr>
          <p:nvPr>
            <p:ph type="subTitle" idx="1"/>
          </p:nvPr>
        </p:nvSpPr>
        <p:spPr>
          <a:xfrm>
            <a:off x="2643592" y="5912520"/>
            <a:ext cx="3200400" cy="467042"/>
          </a:xfrm>
          <a:ln>
            <a:solidFill>
              <a:schemeClr val="accent6">
                <a:lumMod val="50000"/>
              </a:schemeClr>
            </a:solidFill>
          </a:ln>
        </p:spPr>
        <p:txBody>
          <a:bodyPr anchor="ctr">
            <a:normAutofit/>
          </a:bodyPr>
          <a:lstStyle/>
          <a:p>
            <a:pPr algn="l"/>
            <a:r>
              <a:rPr lang="es-ES" b="1" dirty="0"/>
              <a:t>NUTRICIONISTAS EMCH</a:t>
            </a:r>
            <a:endParaRPr lang="en-US" b="1" dirty="0"/>
          </a:p>
        </p:txBody>
      </p:sp>
      <p:grpSp>
        <p:nvGrpSpPr>
          <p:cNvPr id="8" name="Grupo 7"/>
          <p:cNvGrpSpPr/>
          <p:nvPr/>
        </p:nvGrpSpPr>
        <p:grpSpPr>
          <a:xfrm>
            <a:off x="7775282" y="-304800"/>
            <a:ext cx="5678756" cy="7186195"/>
            <a:chOff x="7775282" y="-304800"/>
            <a:chExt cx="5678756" cy="7186195"/>
          </a:xfrm>
        </p:grpSpPr>
        <p:sp>
          <p:nvSpPr>
            <p:cNvPr id="5" name="Hexágono 4"/>
            <p:cNvSpPr/>
            <p:nvPr/>
          </p:nvSpPr>
          <p:spPr>
            <a:xfrm>
              <a:off x="7881962" y="-304800"/>
              <a:ext cx="5572076" cy="4749959"/>
            </a:xfrm>
            <a:prstGeom prst="hexagon">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Hexágono 11"/>
            <p:cNvSpPr/>
            <p:nvPr/>
          </p:nvSpPr>
          <p:spPr>
            <a:xfrm>
              <a:off x="7775282" y="2194560"/>
              <a:ext cx="5572076" cy="4686835"/>
            </a:xfrm>
            <a:prstGeom prst="hexagon">
              <a:avLst/>
            </a:prstGeom>
            <a:blipFill dpi="0" rotWithShape="1">
              <a:blip r:embed="rId2">
                <a:extLst>
                  <a:ext uri="{28A0092B-C50C-407E-A947-70E740481C1C}">
                    <a14:useLocalDpi xmlns:a14="http://schemas.microsoft.com/office/drawing/2010/main" val="0"/>
                  </a:ext>
                </a:extLst>
              </a:blip>
              <a:srcRect/>
              <a:stretch>
                <a:fillRect/>
              </a:stretch>
            </a:bli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riángulo rectángulo 5"/>
            <p:cNvSpPr/>
            <p:nvPr/>
          </p:nvSpPr>
          <p:spPr>
            <a:xfrm flipH="1">
              <a:off x="10256520" y="3810000"/>
              <a:ext cx="1935480" cy="3048000"/>
            </a:xfrm>
            <a:prstGeom prst="rtTriangl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Subtítulo 2"/>
          <p:cNvSpPr txBox="1">
            <a:spLocks/>
          </p:cNvSpPr>
          <p:nvPr/>
        </p:nvSpPr>
        <p:spPr>
          <a:xfrm>
            <a:off x="2510091" y="945480"/>
            <a:ext cx="5572076" cy="467042"/>
          </a:xfrm>
          <a:prstGeom prst="rect">
            <a:avLst/>
          </a:prstGeom>
          <a:ln>
            <a:noFill/>
          </a:ln>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S" sz="1800" b="1" dirty="0"/>
              <a:t>Centro médico de la Escuela Militar de Chorrillos “CFB” </a:t>
            </a:r>
            <a:endParaRPr lang="en-US" sz="1800" b="1" dirty="0"/>
          </a:p>
        </p:txBody>
      </p:sp>
      <p:pic>
        <p:nvPicPr>
          <p:cNvPr id="14" name="Google Shape;100;p1" descr="ESCUELA MILITAR DE CHORRILLOS"/>
          <p:cNvPicPr preferRelativeResize="0"/>
          <p:nvPr/>
        </p:nvPicPr>
        <p:blipFill rotWithShape="1">
          <a:blip r:embed="rId3">
            <a:alphaModFix/>
          </a:blip>
          <a:srcRect/>
          <a:stretch/>
        </p:blipFill>
        <p:spPr>
          <a:xfrm>
            <a:off x="1040066" y="490038"/>
            <a:ext cx="1470025" cy="1470025"/>
          </a:xfrm>
          <a:prstGeom prst="rect">
            <a:avLst/>
          </a:prstGeom>
          <a:noFill/>
          <a:ln>
            <a:noFill/>
          </a:ln>
        </p:spPr>
      </p:pic>
    </p:spTree>
    <p:extLst>
      <p:ext uri="{BB962C8B-B14F-4D97-AF65-F5344CB8AC3E}">
        <p14:creationId xmlns:p14="http://schemas.microsoft.com/office/powerpoint/2010/main" val="30509799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Hexágono 9"/>
          <p:cNvSpPr/>
          <p:nvPr/>
        </p:nvSpPr>
        <p:spPr>
          <a:xfrm>
            <a:off x="9477834" y="4252689"/>
            <a:ext cx="3508828" cy="2605314"/>
          </a:xfrm>
          <a:prstGeom prst="hexagon">
            <a:avLst>
              <a:gd name="adj" fmla="val 30014"/>
              <a:gd name="vf" fmla="val 115470"/>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ágono 7"/>
          <p:cNvSpPr/>
          <p:nvPr/>
        </p:nvSpPr>
        <p:spPr>
          <a:xfrm>
            <a:off x="6502406" y="-2612"/>
            <a:ext cx="3508828" cy="2605314"/>
          </a:xfrm>
          <a:prstGeom prst="hexagon">
            <a:avLst>
              <a:gd name="adj" fmla="val 30014"/>
              <a:gd name="vf" fmla="val 115470"/>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p:cNvSpPr>
            <a:spLocks noGrp="1"/>
          </p:cNvSpPr>
          <p:nvPr>
            <p:ph type="title"/>
          </p:nvPr>
        </p:nvSpPr>
        <p:spPr>
          <a:xfrm>
            <a:off x="406399" y="365125"/>
            <a:ext cx="6734629" cy="1325563"/>
          </a:xfrm>
        </p:spPr>
        <p:txBody>
          <a:bodyPr>
            <a:normAutofit/>
          </a:bodyPr>
          <a:lstStyle/>
          <a:p>
            <a:r>
              <a:rPr lang="es-ES" b="1" dirty="0">
                <a:latin typeface="Franklin Gothic Heavy" panose="020B0903020102020204" pitchFamily="34" charset="0"/>
              </a:rPr>
              <a:t>¿CÓMO COMBATIR LA </a:t>
            </a:r>
            <a:r>
              <a:rPr lang="es-ES" b="1" dirty="0">
                <a:solidFill>
                  <a:schemeClr val="accent6"/>
                </a:solidFill>
                <a:effectLst>
                  <a:outerShdw blurRad="38100" dist="38100" dir="2700000" algn="tl">
                    <a:srgbClr val="000000">
                      <a:alpha val="43137"/>
                    </a:srgbClr>
                  </a:outerShdw>
                </a:effectLst>
                <a:latin typeface="Franklin Gothic Heavy" panose="020B0903020102020204" pitchFamily="34" charset="0"/>
              </a:rPr>
              <a:t>DESNUTRICIÓN</a:t>
            </a:r>
            <a:r>
              <a:rPr lang="es-ES" b="1" dirty="0">
                <a:latin typeface="Franklin Gothic Heavy" panose="020B0903020102020204" pitchFamily="34" charset="0"/>
              </a:rPr>
              <a:t>?</a:t>
            </a:r>
            <a:endParaRPr lang="en-US" dirty="0"/>
          </a:p>
        </p:txBody>
      </p:sp>
      <p:sp>
        <p:nvSpPr>
          <p:cNvPr id="3" name="Marcador de contenido 2"/>
          <p:cNvSpPr>
            <a:spLocks noGrp="1"/>
          </p:cNvSpPr>
          <p:nvPr>
            <p:ph idx="1"/>
          </p:nvPr>
        </p:nvSpPr>
        <p:spPr>
          <a:xfrm>
            <a:off x="693058" y="2034215"/>
            <a:ext cx="5649686" cy="4436947"/>
          </a:xfrm>
        </p:spPr>
        <p:txBody>
          <a:bodyPr>
            <a:normAutofit/>
          </a:bodyPr>
          <a:lstStyle/>
          <a:p>
            <a:pPr marL="0" indent="0">
              <a:buNone/>
            </a:pPr>
            <a:r>
              <a:rPr lang="es-ES" b="1" dirty="0"/>
              <a:t>4. Acceso a agua y saneamiento</a:t>
            </a:r>
          </a:p>
          <a:p>
            <a:pPr marL="0" indent="0">
              <a:buNone/>
            </a:pPr>
            <a:r>
              <a:rPr lang="es-ES" dirty="0"/>
              <a:t>Consumir agua en buen estado y tener acceso a un saneamiento adecuado ayuda a prevenir las enfermedades infecciosas, una de las principales causas de desnutrición infantil. Por este motivo, un grifo y un retrete juegan un papel fundamental en la lucha contra la desnutrición.</a:t>
            </a:r>
          </a:p>
          <a:p>
            <a:pPr marL="0" indent="0">
              <a:buNone/>
            </a:pPr>
            <a:endParaRPr lang="es-ES" dirty="0"/>
          </a:p>
          <a:p>
            <a:pPr marL="0" indent="0">
              <a:buNone/>
            </a:pPr>
            <a:endParaRPr lang="en-US" dirty="0"/>
          </a:p>
        </p:txBody>
      </p:sp>
      <p:sp>
        <p:nvSpPr>
          <p:cNvPr id="9" name="Hexágono 8"/>
          <p:cNvSpPr/>
          <p:nvPr/>
        </p:nvSpPr>
        <p:spPr>
          <a:xfrm>
            <a:off x="6705601" y="466844"/>
            <a:ext cx="6281061" cy="5295328"/>
          </a:xfrm>
          <a:prstGeom prst="hexagon">
            <a:avLst>
              <a:gd name="adj" fmla="val 30014"/>
              <a:gd name="vf" fmla="val 115470"/>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19922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Conector recto 7"/>
          <p:cNvCxnSpPr/>
          <p:nvPr/>
        </p:nvCxnSpPr>
        <p:spPr>
          <a:xfrm flipH="1">
            <a:off x="595085" y="-116113"/>
            <a:ext cx="4702628" cy="7852230"/>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Conector recto 8"/>
          <p:cNvCxnSpPr/>
          <p:nvPr/>
        </p:nvCxnSpPr>
        <p:spPr>
          <a:xfrm flipH="1">
            <a:off x="794660" y="-116113"/>
            <a:ext cx="4702628" cy="7852230"/>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3" name="Marcador de contenido 2"/>
          <p:cNvSpPr>
            <a:spLocks noGrp="1"/>
          </p:cNvSpPr>
          <p:nvPr>
            <p:ph idx="1"/>
          </p:nvPr>
        </p:nvSpPr>
        <p:spPr>
          <a:xfrm>
            <a:off x="5109028" y="3055936"/>
            <a:ext cx="6473372" cy="2370025"/>
          </a:xfrm>
        </p:spPr>
        <p:txBody>
          <a:bodyPr>
            <a:normAutofit/>
          </a:bodyPr>
          <a:lstStyle/>
          <a:p>
            <a:pPr marL="514350" indent="-514350">
              <a:buAutoNum type="arabicPeriod"/>
            </a:pPr>
            <a:r>
              <a:rPr lang="es-ES" b="1" dirty="0"/>
              <a:t>Atención primaria de salud y la alimentación saludable.</a:t>
            </a:r>
          </a:p>
          <a:p>
            <a:pPr marL="0" indent="0">
              <a:buNone/>
            </a:pPr>
            <a:r>
              <a:rPr lang="es-ES" i="1" dirty="0"/>
              <a:t>En Perú se difunden las Guías Alimentarias de Alimentación saludable: Los 12 consejos de la buena alimentación.</a:t>
            </a:r>
            <a:endParaRPr lang="en-US" i="1" dirty="0"/>
          </a:p>
        </p:txBody>
      </p:sp>
      <p:sp>
        <p:nvSpPr>
          <p:cNvPr id="4" name="Hexágono 3"/>
          <p:cNvSpPr/>
          <p:nvPr/>
        </p:nvSpPr>
        <p:spPr>
          <a:xfrm>
            <a:off x="-1741714" y="-1"/>
            <a:ext cx="6513288" cy="6865823"/>
          </a:xfrm>
          <a:prstGeom prst="hexagon">
            <a:avLst>
              <a:gd name="adj" fmla="val 30014"/>
              <a:gd name="vf" fmla="val 115470"/>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Hexágono 4"/>
          <p:cNvSpPr/>
          <p:nvPr/>
        </p:nvSpPr>
        <p:spPr>
          <a:xfrm>
            <a:off x="1727207" y="-1281566"/>
            <a:ext cx="3164108" cy="2605314"/>
          </a:xfrm>
          <a:prstGeom prst="hexagon">
            <a:avLst>
              <a:gd name="adj" fmla="val 35028"/>
              <a:gd name="vf" fmla="val 115470"/>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Hexágono 5"/>
          <p:cNvSpPr/>
          <p:nvPr/>
        </p:nvSpPr>
        <p:spPr>
          <a:xfrm>
            <a:off x="-903511" y="5425961"/>
            <a:ext cx="3211282" cy="2864077"/>
          </a:xfrm>
          <a:prstGeom prst="hexagon">
            <a:avLst>
              <a:gd name="adj" fmla="val 35028"/>
              <a:gd name="vf" fmla="val 115470"/>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ítulo 1"/>
          <p:cNvSpPr txBox="1">
            <a:spLocks/>
          </p:cNvSpPr>
          <p:nvPr/>
        </p:nvSpPr>
        <p:spPr>
          <a:xfrm>
            <a:off x="4590142" y="1349829"/>
            <a:ext cx="673462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s-ES" b="1" dirty="0">
                <a:latin typeface="Franklin Gothic Heavy" panose="020B0903020102020204" pitchFamily="34" charset="0"/>
              </a:rPr>
              <a:t>¿CÓMO COMBATIR LA </a:t>
            </a:r>
            <a:r>
              <a:rPr lang="es-ES" b="1" dirty="0">
                <a:solidFill>
                  <a:schemeClr val="accent6"/>
                </a:solidFill>
                <a:effectLst>
                  <a:outerShdw blurRad="38100" dist="38100" dir="2700000" algn="tl">
                    <a:srgbClr val="000000">
                      <a:alpha val="43137"/>
                    </a:srgbClr>
                  </a:outerShdw>
                </a:effectLst>
                <a:latin typeface="Franklin Gothic Heavy" panose="020B0903020102020204" pitchFamily="34" charset="0"/>
              </a:rPr>
              <a:t>OBESIDAD</a:t>
            </a:r>
            <a:r>
              <a:rPr lang="es-ES" b="1" dirty="0">
                <a:latin typeface="Franklin Gothic Heavy" panose="020B0903020102020204" pitchFamily="34" charset="0"/>
              </a:rPr>
              <a:t>?</a:t>
            </a:r>
            <a:endParaRPr lang="en-US" dirty="0"/>
          </a:p>
        </p:txBody>
      </p:sp>
    </p:spTree>
    <p:extLst>
      <p:ext uri="{BB962C8B-B14F-4D97-AF65-F5344CB8AC3E}">
        <p14:creationId xmlns:p14="http://schemas.microsoft.com/office/powerpoint/2010/main" val="7455937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Conector recto 7"/>
          <p:cNvCxnSpPr/>
          <p:nvPr/>
        </p:nvCxnSpPr>
        <p:spPr>
          <a:xfrm flipH="1">
            <a:off x="595085" y="-116113"/>
            <a:ext cx="4702628" cy="7852230"/>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Conector recto 8"/>
          <p:cNvCxnSpPr/>
          <p:nvPr/>
        </p:nvCxnSpPr>
        <p:spPr>
          <a:xfrm flipH="1">
            <a:off x="794660" y="-116113"/>
            <a:ext cx="4702628" cy="7852230"/>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3" name="Marcador de contenido 2"/>
          <p:cNvSpPr>
            <a:spLocks noGrp="1"/>
          </p:cNvSpPr>
          <p:nvPr>
            <p:ph idx="1"/>
          </p:nvPr>
        </p:nvSpPr>
        <p:spPr>
          <a:xfrm>
            <a:off x="5297712" y="2608830"/>
            <a:ext cx="6357259" cy="3298483"/>
          </a:xfrm>
        </p:spPr>
        <p:txBody>
          <a:bodyPr>
            <a:noAutofit/>
          </a:bodyPr>
          <a:lstStyle/>
          <a:p>
            <a:pPr marL="0" indent="0">
              <a:buNone/>
            </a:pPr>
            <a:r>
              <a:rPr lang="es-ES" b="1" dirty="0"/>
              <a:t>2. Mejoramiento del entorno con respecto a la nutrición y la actividad física en los establecimientos escolares.</a:t>
            </a:r>
          </a:p>
          <a:p>
            <a:pPr marL="0" indent="0" algn="ctr">
              <a:buNone/>
            </a:pPr>
            <a:r>
              <a:rPr lang="es-ES" i="1" dirty="0"/>
              <a:t>Promover el consumo de alimentos saludables y de agua, y que restrinjan la disponibilidad de bebidas azucaradas y productos de alto contenido calórico y bajo valor nutricional.</a:t>
            </a:r>
          </a:p>
        </p:txBody>
      </p:sp>
      <p:sp>
        <p:nvSpPr>
          <p:cNvPr id="4" name="Hexágono 3"/>
          <p:cNvSpPr/>
          <p:nvPr/>
        </p:nvSpPr>
        <p:spPr>
          <a:xfrm>
            <a:off x="-1538514" y="21091"/>
            <a:ext cx="6636651" cy="6176963"/>
          </a:xfrm>
          <a:prstGeom prst="hexagon">
            <a:avLst>
              <a:gd name="adj" fmla="val 30014"/>
              <a:gd name="vf" fmla="val 115470"/>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Hexágono 4"/>
          <p:cNvSpPr/>
          <p:nvPr/>
        </p:nvSpPr>
        <p:spPr>
          <a:xfrm>
            <a:off x="1727207" y="-1281566"/>
            <a:ext cx="3164108" cy="2605314"/>
          </a:xfrm>
          <a:prstGeom prst="hexagon">
            <a:avLst>
              <a:gd name="adj" fmla="val 35028"/>
              <a:gd name="vf" fmla="val 115470"/>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Hexágono 5"/>
          <p:cNvSpPr/>
          <p:nvPr/>
        </p:nvSpPr>
        <p:spPr>
          <a:xfrm>
            <a:off x="-903511" y="5425961"/>
            <a:ext cx="3211282" cy="2864077"/>
          </a:xfrm>
          <a:prstGeom prst="hexagon">
            <a:avLst>
              <a:gd name="adj" fmla="val 35028"/>
              <a:gd name="vf" fmla="val 115470"/>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ítulo 1"/>
          <p:cNvSpPr txBox="1">
            <a:spLocks/>
          </p:cNvSpPr>
          <p:nvPr/>
        </p:nvSpPr>
        <p:spPr>
          <a:xfrm>
            <a:off x="4619171" y="902724"/>
            <a:ext cx="673462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s-ES" b="1" dirty="0">
                <a:latin typeface="Franklin Gothic Heavy" panose="020B0903020102020204" pitchFamily="34" charset="0"/>
              </a:rPr>
              <a:t>¿CÓMO COMBATIR LA </a:t>
            </a:r>
            <a:r>
              <a:rPr lang="es-ES" b="1" dirty="0">
                <a:solidFill>
                  <a:schemeClr val="accent6"/>
                </a:solidFill>
                <a:effectLst>
                  <a:outerShdw blurRad="38100" dist="38100" dir="2700000" algn="tl">
                    <a:srgbClr val="000000">
                      <a:alpha val="43137"/>
                    </a:srgbClr>
                  </a:outerShdw>
                </a:effectLst>
                <a:latin typeface="Franklin Gothic Heavy" panose="020B0903020102020204" pitchFamily="34" charset="0"/>
              </a:rPr>
              <a:t>OBESIDAD</a:t>
            </a:r>
            <a:r>
              <a:rPr lang="es-ES" b="1" dirty="0">
                <a:latin typeface="Franklin Gothic Heavy" panose="020B0903020102020204" pitchFamily="34" charset="0"/>
              </a:rPr>
              <a:t>?</a:t>
            </a:r>
            <a:endParaRPr lang="en-US" dirty="0"/>
          </a:p>
        </p:txBody>
      </p:sp>
    </p:spTree>
    <p:extLst>
      <p:ext uri="{BB962C8B-B14F-4D97-AF65-F5344CB8AC3E}">
        <p14:creationId xmlns:p14="http://schemas.microsoft.com/office/powerpoint/2010/main" val="12786207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Conector recto 7"/>
          <p:cNvCxnSpPr/>
          <p:nvPr/>
        </p:nvCxnSpPr>
        <p:spPr>
          <a:xfrm flipH="1">
            <a:off x="595085" y="-116113"/>
            <a:ext cx="4702628" cy="7852230"/>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Conector recto 8"/>
          <p:cNvCxnSpPr/>
          <p:nvPr/>
        </p:nvCxnSpPr>
        <p:spPr>
          <a:xfrm flipH="1">
            <a:off x="794660" y="-116113"/>
            <a:ext cx="4702628" cy="7852230"/>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3" name="Marcador de contenido 2"/>
          <p:cNvSpPr>
            <a:spLocks noGrp="1"/>
          </p:cNvSpPr>
          <p:nvPr>
            <p:ph idx="1"/>
          </p:nvPr>
        </p:nvSpPr>
        <p:spPr>
          <a:xfrm>
            <a:off x="4934856" y="2478880"/>
            <a:ext cx="6582225" cy="1219200"/>
          </a:xfrm>
        </p:spPr>
        <p:txBody>
          <a:bodyPr>
            <a:normAutofit/>
          </a:bodyPr>
          <a:lstStyle/>
          <a:p>
            <a:pPr marL="0" indent="0">
              <a:buNone/>
            </a:pPr>
            <a:r>
              <a:rPr lang="es-ES" b="1" dirty="0"/>
              <a:t>3. Políticas fiscales y reglamentación de la publicidad y etiquetado de alimentos.</a:t>
            </a:r>
            <a:endParaRPr lang="en-US" b="1" dirty="0"/>
          </a:p>
        </p:txBody>
      </p:sp>
      <p:sp>
        <p:nvSpPr>
          <p:cNvPr id="4" name="Hexágono 3"/>
          <p:cNvSpPr/>
          <p:nvPr/>
        </p:nvSpPr>
        <p:spPr>
          <a:xfrm>
            <a:off x="-1741714" y="-1"/>
            <a:ext cx="6313714" cy="6176963"/>
          </a:xfrm>
          <a:prstGeom prst="hexagon">
            <a:avLst>
              <a:gd name="adj" fmla="val 30014"/>
              <a:gd name="vf" fmla="val 115470"/>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Hexágono 4"/>
          <p:cNvSpPr/>
          <p:nvPr/>
        </p:nvSpPr>
        <p:spPr>
          <a:xfrm>
            <a:off x="1727207" y="-1281566"/>
            <a:ext cx="3164108" cy="2605314"/>
          </a:xfrm>
          <a:prstGeom prst="hexagon">
            <a:avLst>
              <a:gd name="adj" fmla="val 35028"/>
              <a:gd name="vf" fmla="val 115470"/>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Hexágono 5"/>
          <p:cNvSpPr/>
          <p:nvPr/>
        </p:nvSpPr>
        <p:spPr>
          <a:xfrm>
            <a:off x="-903511" y="5425961"/>
            <a:ext cx="3211282" cy="2864077"/>
          </a:xfrm>
          <a:prstGeom prst="hexagon">
            <a:avLst>
              <a:gd name="adj" fmla="val 35028"/>
              <a:gd name="vf" fmla="val 115470"/>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ítulo 1"/>
          <p:cNvSpPr txBox="1">
            <a:spLocks/>
          </p:cNvSpPr>
          <p:nvPr/>
        </p:nvSpPr>
        <p:spPr>
          <a:xfrm>
            <a:off x="4619169" y="894975"/>
            <a:ext cx="673462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s-ES" b="1" dirty="0">
                <a:latin typeface="Franklin Gothic Heavy" panose="020B0903020102020204" pitchFamily="34" charset="0"/>
              </a:rPr>
              <a:t>¿CÓMO COMBATIR LA </a:t>
            </a:r>
            <a:r>
              <a:rPr lang="es-ES" b="1" dirty="0">
                <a:solidFill>
                  <a:schemeClr val="accent6"/>
                </a:solidFill>
                <a:effectLst>
                  <a:outerShdw blurRad="38100" dist="38100" dir="2700000" algn="tl">
                    <a:srgbClr val="000000">
                      <a:alpha val="43137"/>
                    </a:srgbClr>
                  </a:outerShdw>
                </a:effectLst>
                <a:latin typeface="Franklin Gothic Heavy" panose="020B0903020102020204" pitchFamily="34" charset="0"/>
              </a:rPr>
              <a:t>OBESIDAD</a:t>
            </a:r>
            <a:r>
              <a:rPr lang="es-ES" b="1" dirty="0">
                <a:latin typeface="Franklin Gothic Heavy" panose="020B0903020102020204" pitchFamily="34" charset="0"/>
              </a:rPr>
              <a:t>?</a:t>
            </a:r>
            <a:endParaRPr lang="en-US" dirty="0"/>
          </a:p>
        </p:txBody>
      </p:sp>
      <p:pic>
        <p:nvPicPr>
          <p:cNvPr id="11" name="Picture 2" descr="Qué son los octógonos de advertencia? | INSteractúa"/>
          <p:cNvPicPr>
            <a:picLocks noChangeAspect="1" noChangeArrowheads="1"/>
          </p:cNvPicPr>
          <p:nvPr/>
        </p:nvPicPr>
        <p:blipFill rotWithShape="1">
          <a:blip r:embed="rId3">
            <a:extLst>
              <a:ext uri="{28A0092B-C50C-407E-A947-70E740481C1C}">
                <a14:useLocalDpi xmlns:a14="http://schemas.microsoft.com/office/drawing/2010/main" val="0"/>
              </a:ext>
            </a:extLst>
          </a:blip>
          <a:srcRect l="7374" t="4619" r="6412" b="50983"/>
          <a:stretch/>
        </p:blipFill>
        <p:spPr bwMode="auto">
          <a:xfrm>
            <a:off x="4348282" y="3820996"/>
            <a:ext cx="7276405" cy="21017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79498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106465" y="2161142"/>
            <a:ext cx="4474028" cy="3891316"/>
          </a:xfrm>
        </p:spPr>
        <p:txBody>
          <a:bodyPr/>
          <a:lstStyle/>
          <a:p>
            <a:pPr marL="0" indent="0">
              <a:buNone/>
            </a:pPr>
            <a:r>
              <a:rPr lang="es-ES" b="1" dirty="0"/>
              <a:t>Lactancia materna</a:t>
            </a:r>
          </a:p>
          <a:p>
            <a:pPr marL="0" indent="0">
              <a:buNone/>
            </a:pPr>
            <a:r>
              <a:rPr lang="es-ES" dirty="0"/>
              <a:t>La leche que producen las madres es una de las formas más efectivas de acabar con la desnutrición. Cuando un bebé no recibe los beneficios de la lactancia materna, la probabilidad de que muera se multiplica por 14.</a:t>
            </a:r>
          </a:p>
        </p:txBody>
      </p:sp>
      <p:grpSp>
        <p:nvGrpSpPr>
          <p:cNvPr id="16" name="Grupo 15"/>
          <p:cNvGrpSpPr/>
          <p:nvPr/>
        </p:nvGrpSpPr>
        <p:grpSpPr>
          <a:xfrm>
            <a:off x="-1" y="-15240"/>
            <a:ext cx="12653134" cy="1600200"/>
            <a:chOff x="-1" y="-15240"/>
            <a:chExt cx="12653134" cy="1600200"/>
          </a:xfrm>
        </p:grpSpPr>
        <p:sp>
          <p:nvSpPr>
            <p:cNvPr id="14" name="Rectángulo 13"/>
            <p:cNvSpPr/>
            <p:nvPr/>
          </p:nvSpPr>
          <p:spPr>
            <a:xfrm>
              <a:off x="15240" y="0"/>
              <a:ext cx="12192000" cy="15748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4000" b="1" dirty="0">
                  <a:solidFill>
                    <a:prstClr val="white"/>
                  </a:solidFill>
                  <a:latin typeface="Franklin Gothic Heavy" panose="020B0903020102020204" pitchFamily="34" charset="0"/>
                  <a:ea typeface="+mj-ea"/>
                  <a:cs typeface="+mj-cs"/>
                </a:rPr>
                <a:t>	  ¿CÓMO COMBATIR </a:t>
              </a:r>
            </a:p>
            <a:p>
              <a:r>
                <a:rPr lang="es-ES" sz="4000" b="1" dirty="0">
                  <a:solidFill>
                    <a:prstClr val="white"/>
                  </a:solidFill>
                  <a:latin typeface="Franklin Gothic Heavy" panose="020B0903020102020204" pitchFamily="34" charset="0"/>
                  <a:ea typeface="+mj-ea"/>
                  <a:cs typeface="+mj-cs"/>
                </a:rPr>
                <a:t>          LA MALNUTRICIÓN?</a:t>
              </a:r>
              <a:endParaRPr lang="en-US" dirty="0"/>
            </a:p>
          </p:txBody>
        </p:sp>
        <p:sp>
          <p:nvSpPr>
            <p:cNvPr id="7" name="Triángulo isósceles 6"/>
            <p:cNvSpPr/>
            <p:nvPr/>
          </p:nvSpPr>
          <p:spPr>
            <a:xfrm rot="5400000">
              <a:off x="-202274" y="202273"/>
              <a:ext cx="1571239" cy="1166693"/>
            </a:xfrm>
            <a:prstGeom prst="triangl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ágono 7"/>
            <p:cNvSpPr/>
            <p:nvPr/>
          </p:nvSpPr>
          <p:spPr>
            <a:xfrm>
              <a:off x="8031480" y="-15240"/>
              <a:ext cx="2072640" cy="1586478"/>
            </a:xfrm>
            <a:prstGeom prst="hexagon">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ágono 8"/>
            <p:cNvSpPr/>
            <p:nvPr/>
          </p:nvSpPr>
          <p:spPr>
            <a:xfrm>
              <a:off x="10096500" y="-15240"/>
              <a:ext cx="2072640" cy="1586478"/>
            </a:xfrm>
            <a:prstGeom prst="hexagon">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riángulo isósceles 9"/>
            <p:cNvSpPr/>
            <p:nvPr/>
          </p:nvSpPr>
          <p:spPr>
            <a:xfrm rot="10800000">
              <a:off x="9052558" y="-1"/>
              <a:ext cx="1527935" cy="1343006"/>
            </a:xfrm>
            <a:prstGeom prst="triangl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iángulo isósceles 10"/>
            <p:cNvSpPr/>
            <p:nvPr/>
          </p:nvSpPr>
          <p:spPr>
            <a:xfrm rot="10800000">
              <a:off x="11117578" y="0"/>
              <a:ext cx="1527935" cy="1343006"/>
            </a:xfrm>
            <a:prstGeom prst="triangl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iángulo isósceles 11"/>
            <p:cNvSpPr/>
            <p:nvPr/>
          </p:nvSpPr>
          <p:spPr>
            <a:xfrm>
              <a:off x="9673713" y="818135"/>
              <a:ext cx="906780" cy="766825"/>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iángulo isósceles 12"/>
            <p:cNvSpPr/>
            <p:nvPr/>
          </p:nvSpPr>
          <p:spPr>
            <a:xfrm>
              <a:off x="11746353" y="818135"/>
              <a:ext cx="906780" cy="766825"/>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Hexágono 16"/>
          <p:cNvSpPr/>
          <p:nvPr/>
        </p:nvSpPr>
        <p:spPr>
          <a:xfrm>
            <a:off x="600635" y="2288325"/>
            <a:ext cx="4697079" cy="3764132"/>
          </a:xfrm>
          <a:prstGeom prst="hexagon">
            <a:avLst>
              <a:gd name="adj" fmla="val 30014"/>
              <a:gd name="vf" fmla="val 115470"/>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55519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ipse 1"/>
          <p:cNvSpPr/>
          <p:nvPr/>
        </p:nvSpPr>
        <p:spPr>
          <a:xfrm>
            <a:off x="5632996" y="491592"/>
            <a:ext cx="4259883" cy="4011898"/>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p:cNvSpPr>
            <a:spLocks noGrp="1"/>
          </p:cNvSpPr>
          <p:nvPr>
            <p:ph idx="1"/>
          </p:nvPr>
        </p:nvSpPr>
        <p:spPr>
          <a:xfrm>
            <a:off x="358387" y="1826208"/>
            <a:ext cx="5070988" cy="1094413"/>
          </a:xfrm>
        </p:spPr>
        <p:txBody>
          <a:bodyPr>
            <a:noAutofit/>
          </a:bodyPr>
          <a:lstStyle/>
          <a:p>
            <a:pPr marL="0" indent="0">
              <a:buNone/>
            </a:pPr>
            <a:r>
              <a:rPr lang="es-ES" sz="3600" b="1" dirty="0"/>
              <a:t>Una buena alimentación es la base de todo!!!</a:t>
            </a:r>
          </a:p>
        </p:txBody>
      </p:sp>
      <p:grpSp>
        <p:nvGrpSpPr>
          <p:cNvPr id="16" name="Grupo 15"/>
          <p:cNvGrpSpPr/>
          <p:nvPr/>
        </p:nvGrpSpPr>
        <p:grpSpPr>
          <a:xfrm>
            <a:off x="-1" y="-15240"/>
            <a:ext cx="12653134" cy="1600200"/>
            <a:chOff x="-1" y="-15240"/>
            <a:chExt cx="12653134" cy="1600200"/>
          </a:xfrm>
        </p:grpSpPr>
        <p:sp>
          <p:nvSpPr>
            <p:cNvPr id="14" name="Rectángulo 13"/>
            <p:cNvSpPr/>
            <p:nvPr/>
          </p:nvSpPr>
          <p:spPr>
            <a:xfrm>
              <a:off x="15240" y="0"/>
              <a:ext cx="12192000" cy="15748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4000" b="1" dirty="0">
                  <a:solidFill>
                    <a:prstClr val="white"/>
                  </a:solidFill>
                  <a:latin typeface="Franklin Gothic Heavy" panose="020B0903020102020204" pitchFamily="34" charset="0"/>
                  <a:ea typeface="+mj-ea"/>
                  <a:cs typeface="+mj-cs"/>
                </a:rPr>
                <a:t>	  ¿CÓMO COMBATIR </a:t>
              </a:r>
            </a:p>
            <a:p>
              <a:r>
                <a:rPr lang="es-ES" sz="4000" b="1" dirty="0">
                  <a:solidFill>
                    <a:prstClr val="white"/>
                  </a:solidFill>
                  <a:latin typeface="Franklin Gothic Heavy" panose="020B0903020102020204" pitchFamily="34" charset="0"/>
                  <a:ea typeface="+mj-ea"/>
                  <a:cs typeface="+mj-cs"/>
                </a:rPr>
                <a:t>          LA MALNUTRICIÓN?</a:t>
              </a:r>
              <a:endParaRPr lang="en-US" dirty="0"/>
            </a:p>
          </p:txBody>
        </p:sp>
        <p:sp>
          <p:nvSpPr>
            <p:cNvPr id="7" name="Triángulo isósceles 6"/>
            <p:cNvSpPr/>
            <p:nvPr/>
          </p:nvSpPr>
          <p:spPr>
            <a:xfrm rot="5400000">
              <a:off x="-202274" y="202273"/>
              <a:ext cx="1571239" cy="1166693"/>
            </a:xfrm>
            <a:prstGeom prst="triangl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ágono 7"/>
            <p:cNvSpPr/>
            <p:nvPr/>
          </p:nvSpPr>
          <p:spPr>
            <a:xfrm>
              <a:off x="8031480" y="-15240"/>
              <a:ext cx="2072640" cy="1586478"/>
            </a:xfrm>
            <a:prstGeom prst="hexagon">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ágono 8"/>
            <p:cNvSpPr/>
            <p:nvPr/>
          </p:nvSpPr>
          <p:spPr>
            <a:xfrm>
              <a:off x="10096500" y="-15240"/>
              <a:ext cx="2072640" cy="1586478"/>
            </a:xfrm>
            <a:prstGeom prst="hexagon">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riángulo isósceles 9"/>
            <p:cNvSpPr/>
            <p:nvPr/>
          </p:nvSpPr>
          <p:spPr>
            <a:xfrm rot="10800000">
              <a:off x="9052558" y="-1"/>
              <a:ext cx="1527935" cy="1343006"/>
            </a:xfrm>
            <a:prstGeom prst="triangl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iángulo isósceles 10"/>
            <p:cNvSpPr/>
            <p:nvPr/>
          </p:nvSpPr>
          <p:spPr>
            <a:xfrm rot="10800000">
              <a:off x="11117578" y="0"/>
              <a:ext cx="1527935" cy="1343006"/>
            </a:xfrm>
            <a:prstGeom prst="triangl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iángulo isósceles 11"/>
            <p:cNvSpPr/>
            <p:nvPr/>
          </p:nvSpPr>
          <p:spPr>
            <a:xfrm>
              <a:off x="9673713" y="818135"/>
              <a:ext cx="906780" cy="766825"/>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iángulo isósceles 12"/>
            <p:cNvSpPr/>
            <p:nvPr/>
          </p:nvSpPr>
          <p:spPr>
            <a:xfrm>
              <a:off x="11746353" y="818135"/>
              <a:ext cx="906780" cy="766825"/>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Imagen 3"/>
          <p:cNvPicPr>
            <a:picLocks noChangeAspect="1"/>
          </p:cNvPicPr>
          <p:nvPr/>
        </p:nvPicPr>
        <p:blipFill rotWithShape="1">
          <a:blip r:embed="rId3"/>
          <a:srcRect l="12483" t="37267" r="67587" b="23554"/>
          <a:stretch/>
        </p:blipFill>
        <p:spPr>
          <a:xfrm>
            <a:off x="1186448" y="3569568"/>
            <a:ext cx="2593074" cy="2866030"/>
          </a:xfrm>
          <a:prstGeom prst="rect">
            <a:avLst/>
          </a:prstGeom>
        </p:spPr>
      </p:pic>
      <p:pic>
        <p:nvPicPr>
          <p:cNvPr id="15" name="Imagen 14"/>
          <p:cNvPicPr>
            <a:picLocks noChangeAspect="1"/>
          </p:cNvPicPr>
          <p:nvPr/>
        </p:nvPicPr>
        <p:blipFill rotWithShape="1">
          <a:blip r:embed="rId3"/>
          <a:srcRect l="33862" t="37267" r="41486" b="23554"/>
          <a:stretch/>
        </p:blipFill>
        <p:spPr>
          <a:xfrm>
            <a:off x="4276578" y="3569568"/>
            <a:ext cx="3207434" cy="2866030"/>
          </a:xfrm>
          <a:prstGeom prst="rect">
            <a:avLst/>
          </a:prstGeom>
        </p:spPr>
      </p:pic>
      <p:pic>
        <p:nvPicPr>
          <p:cNvPr id="18" name="Imagen 17"/>
          <p:cNvPicPr>
            <a:picLocks noChangeAspect="1"/>
          </p:cNvPicPr>
          <p:nvPr/>
        </p:nvPicPr>
        <p:blipFill rotWithShape="1">
          <a:blip r:embed="rId3"/>
          <a:srcRect l="59398" t="40639" r="17139" b="20130"/>
          <a:stretch/>
        </p:blipFill>
        <p:spPr>
          <a:xfrm>
            <a:off x="7947277" y="3560177"/>
            <a:ext cx="3052689" cy="2869810"/>
          </a:xfrm>
          <a:prstGeom prst="rect">
            <a:avLst/>
          </a:prstGeom>
        </p:spPr>
      </p:pic>
    </p:spTree>
    <p:extLst>
      <p:ext uri="{BB962C8B-B14F-4D97-AF65-F5344CB8AC3E}">
        <p14:creationId xmlns:p14="http://schemas.microsoft.com/office/powerpoint/2010/main" val="13977175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40252" y="3368404"/>
            <a:ext cx="5070988" cy="1094413"/>
          </a:xfrm>
        </p:spPr>
        <p:txBody>
          <a:bodyPr>
            <a:noAutofit/>
          </a:bodyPr>
          <a:lstStyle/>
          <a:p>
            <a:pPr marL="0" indent="0">
              <a:buNone/>
            </a:pPr>
            <a:r>
              <a:rPr lang="es-ES" sz="3600" b="1">
                <a:hlinkClick r:id="rId2"/>
              </a:rPr>
              <a:t>https://docs.google.com/forms/d/1w5P8XPSwqV8htaZdLtzTrTd-t5meKJa0LTWhOu_6pZM/edit</a:t>
            </a:r>
            <a:r>
              <a:rPr lang="es-ES" sz="3600" b="1"/>
              <a:t> </a:t>
            </a:r>
            <a:endParaRPr lang="es-ES" sz="3600" b="1" dirty="0"/>
          </a:p>
        </p:txBody>
      </p:sp>
      <p:grpSp>
        <p:nvGrpSpPr>
          <p:cNvPr id="16" name="Grupo 15"/>
          <p:cNvGrpSpPr/>
          <p:nvPr/>
        </p:nvGrpSpPr>
        <p:grpSpPr>
          <a:xfrm>
            <a:off x="-1" y="-15240"/>
            <a:ext cx="12653134" cy="1600200"/>
            <a:chOff x="-1" y="-15240"/>
            <a:chExt cx="12653134" cy="1600200"/>
          </a:xfrm>
        </p:grpSpPr>
        <p:sp>
          <p:nvSpPr>
            <p:cNvPr id="14" name="Rectángulo 13"/>
            <p:cNvSpPr/>
            <p:nvPr/>
          </p:nvSpPr>
          <p:spPr>
            <a:xfrm>
              <a:off x="15240" y="0"/>
              <a:ext cx="12192000" cy="15748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4000" b="1" dirty="0">
                  <a:solidFill>
                    <a:prstClr val="white"/>
                  </a:solidFill>
                  <a:latin typeface="Franklin Gothic Heavy" panose="020B0903020102020204" pitchFamily="34" charset="0"/>
                  <a:ea typeface="+mj-ea"/>
                  <a:cs typeface="+mj-cs"/>
                </a:rPr>
                <a:t>	  AHORA UNA EVALUACIÓN… </a:t>
              </a:r>
              <a:endParaRPr lang="en-US" dirty="0"/>
            </a:p>
          </p:txBody>
        </p:sp>
        <p:sp>
          <p:nvSpPr>
            <p:cNvPr id="7" name="Triángulo isósceles 6"/>
            <p:cNvSpPr/>
            <p:nvPr/>
          </p:nvSpPr>
          <p:spPr>
            <a:xfrm rot="5400000">
              <a:off x="-202274" y="202273"/>
              <a:ext cx="1571239" cy="1166693"/>
            </a:xfrm>
            <a:prstGeom prst="triangl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ágono 7"/>
            <p:cNvSpPr/>
            <p:nvPr/>
          </p:nvSpPr>
          <p:spPr>
            <a:xfrm>
              <a:off x="8031480" y="-15240"/>
              <a:ext cx="2072640" cy="1586478"/>
            </a:xfrm>
            <a:prstGeom prst="hexagon">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ágono 8"/>
            <p:cNvSpPr/>
            <p:nvPr/>
          </p:nvSpPr>
          <p:spPr>
            <a:xfrm>
              <a:off x="10096500" y="-15240"/>
              <a:ext cx="2072640" cy="1586478"/>
            </a:xfrm>
            <a:prstGeom prst="hexagon">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riángulo isósceles 9"/>
            <p:cNvSpPr/>
            <p:nvPr/>
          </p:nvSpPr>
          <p:spPr>
            <a:xfrm rot="10800000">
              <a:off x="9052558" y="-1"/>
              <a:ext cx="1527935" cy="1343006"/>
            </a:xfrm>
            <a:prstGeom prst="triangl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iángulo isósceles 10"/>
            <p:cNvSpPr/>
            <p:nvPr/>
          </p:nvSpPr>
          <p:spPr>
            <a:xfrm rot="10800000">
              <a:off x="11117578" y="0"/>
              <a:ext cx="1527935" cy="1343006"/>
            </a:xfrm>
            <a:prstGeom prst="triangl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iángulo isósceles 11"/>
            <p:cNvSpPr/>
            <p:nvPr/>
          </p:nvSpPr>
          <p:spPr>
            <a:xfrm>
              <a:off x="9673713" y="818135"/>
              <a:ext cx="906780" cy="766825"/>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iángulo isósceles 12"/>
            <p:cNvSpPr/>
            <p:nvPr/>
          </p:nvSpPr>
          <p:spPr>
            <a:xfrm>
              <a:off x="11746353" y="818135"/>
              <a:ext cx="906780" cy="766825"/>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30" name="Picture 6" descr="PNG y SVG de examen con fondo transparente para descarg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4745" y="1736517"/>
            <a:ext cx="4876800" cy="4876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29257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679235" y="2802193"/>
            <a:ext cx="4365524" cy="1312607"/>
          </a:xfrm>
        </p:spPr>
        <p:txBody>
          <a:bodyPr/>
          <a:lstStyle/>
          <a:p>
            <a:pPr marL="0" indent="0">
              <a:buNone/>
            </a:pPr>
            <a:r>
              <a:rPr lang="es-ES" sz="8800" b="1" dirty="0">
                <a:solidFill>
                  <a:schemeClr val="bg1"/>
                </a:solidFill>
                <a:effectLst>
                  <a:outerShdw blurRad="38100" dist="38100" dir="2700000" algn="tl">
                    <a:srgbClr val="000000">
                      <a:alpha val="43137"/>
                    </a:srgbClr>
                  </a:outerShdw>
                </a:effectLst>
              </a:rPr>
              <a:t>GRACIAS</a:t>
            </a:r>
            <a:r>
              <a:rPr lang="es-ES" dirty="0"/>
              <a:t> </a:t>
            </a:r>
            <a:endParaRPr lang="en-US" dirty="0"/>
          </a:p>
        </p:txBody>
      </p:sp>
      <p:sp>
        <p:nvSpPr>
          <p:cNvPr id="4" name="Paralelogramo 3"/>
          <p:cNvSpPr/>
          <p:nvPr/>
        </p:nvSpPr>
        <p:spPr>
          <a:xfrm>
            <a:off x="7001302" y="5268036"/>
            <a:ext cx="6018662" cy="1589964"/>
          </a:xfrm>
          <a:prstGeom prst="parallelogram">
            <a:avLst>
              <a:gd name="adj" fmla="val 47193"/>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Hexágono 4"/>
          <p:cNvSpPr/>
          <p:nvPr/>
        </p:nvSpPr>
        <p:spPr>
          <a:xfrm>
            <a:off x="5210159" y="5928844"/>
            <a:ext cx="2391644" cy="1858312"/>
          </a:xfrm>
          <a:prstGeom prst="hexagon">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elogramo 5"/>
          <p:cNvSpPr/>
          <p:nvPr/>
        </p:nvSpPr>
        <p:spPr>
          <a:xfrm>
            <a:off x="-824740" y="-77377"/>
            <a:ext cx="7373024" cy="1363663"/>
          </a:xfrm>
          <a:prstGeom prst="parallelogram">
            <a:avLst>
              <a:gd name="adj" fmla="val 57819"/>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ubtítulo 2"/>
          <p:cNvSpPr txBox="1">
            <a:spLocks/>
          </p:cNvSpPr>
          <p:nvPr/>
        </p:nvSpPr>
        <p:spPr>
          <a:xfrm>
            <a:off x="2148312" y="515847"/>
            <a:ext cx="3061847" cy="348545"/>
          </a:xfrm>
          <a:prstGeom prst="rect">
            <a:avLst/>
          </a:prstGeom>
          <a:ln>
            <a:noFill/>
          </a:ln>
        </p:spPr>
        <p:txBody>
          <a:bodyPr vert="horz" lIns="91440" tIns="45720" rIns="91440" bIns="45720" rtlCol="0" anchor="ctr">
            <a:normAutofit fontScale="7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s-ES" b="1" dirty="0"/>
              <a:t>Escuela Militar de Chorrillos </a:t>
            </a:r>
            <a:endParaRPr lang="en-US" b="1" dirty="0"/>
          </a:p>
        </p:txBody>
      </p:sp>
      <p:pic>
        <p:nvPicPr>
          <p:cNvPr id="8" name="Google Shape;100;p1" descr="ESCUELA MILITAR DE CHORRILLOS"/>
          <p:cNvPicPr preferRelativeResize="0"/>
          <p:nvPr/>
        </p:nvPicPr>
        <p:blipFill rotWithShape="1">
          <a:blip r:embed="rId2">
            <a:alphaModFix/>
          </a:blip>
          <a:srcRect/>
          <a:stretch/>
        </p:blipFill>
        <p:spPr>
          <a:xfrm>
            <a:off x="608267" y="112579"/>
            <a:ext cx="1195133" cy="1097052"/>
          </a:xfrm>
          <a:prstGeom prst="rect">
            <a:avLst/>
          </a:prstGeom>
          <a:noFill/>
          <a:ln>
            <a:noFill/>
          </a:ln>
        </p:spPr>
      </p:pic>
    </p:spTree>
    <p:extLst>
      <p:ext uri="{BB962C8B-B14F-4D97-AF65-F5344CB8AC3E}">
        <p14:creationId xmlns:p14="http://schemas.microsoft.com/office/powerpoint/2010/main" val="6759061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516398" y="2182766"/>
            <a:ext cx="5102804" cy="4209142"/>
          </a:xfrm>
        </p:spPr>
        <p:txBody>
          <a:bodyPr>
            <a:noAutofit/>
          </a:bodyPr>
          <a:lstStyle/>
          <a:p>
            <a:pPr marL="0" indent="0" algn="ctr">
              <a:buNone/>
            </a:pPr>
            <a:r>
              <a:rPr lang="es-ES" sz="3200" dirty="0"/>
              <a:t>Se trata de una condición fisiológica </a:t>
            </a:r>
            <a:r>
              <a:rPr lang="es-ES" sz="3200" b="1" dirty="0">
                <a:solidFill>
                  <a:srgbClr val="FF0000"/>
                </a:solidFill>
              </a:rPr>
              <a:t>ANORMAL</a:t>
            </a:r>
            <a:r>
              <a:rPr lang="es-ES" sz="3200" dirty="0"/>
              <a:t>, causada por un consumo </a:t>
            </a:r>
            <a:r>
              <a:rPr lang="es-ES" sz="3200" b="1" dirty="0">
                <a:solidFill>
                  <a:srgbClr val="FF0000"/>
                </a:solidFill>
              </a:rPr>
              <a:t>INSUFICIENTE</a:t>
            </a:r>
            <a:r>
              <a:rPr lang="es-ES" sz="3200" dirty="0"/>
              <a:t> o </a:t>
            </a:r>
            <a:r>
              <a:rPr lang="es-ES" sz="3200" b="1" dirty="0">
                <a:solidFill>
                  <a:srgbClr val="FF0000"/>
                </a:solidFill>
              </a:rPr>
              <a:t>EXCESIVO</a:t>
            </a:r>
            <a:r>
              <a:rPr lang="es-ES" sz="3200" dirty="0"/>
              <a:t> de macronutrientes y micronutrientes que aportan energía </a:t>
            </a:r>
            <a:r>
              <a:rPr lang="es-ES" sz="3200" b="1" dirty="0">
                <a:solidFill>
                  <a:srgbClr val="FF0000"/>
                </a:solidFill>
              </a:rPr>
              <a:t>y son esenciales para el crecimiento y desarrollo físico y cognitivo</a:t>
            </a:r>
            <a:r>
              <a:rPr lang="es-ES" sz="3200" dirty="0"/>
              <a:t>.</a:t>
            </a:r>
            <a:endParaRPr lang="en-US" sz="3200" dirty="0"/>
          </a:p>
        </p:txBody>
      </p:sp>
      <p:grpSp>
        <p:nvGrpSpPr>
          <p:cNvPr id="4" name="Grupo 3"/>
          <p:cNvGrpSpPr/>
          <p:nvPr/>
        </p:nvGrpSpPr>
        <p:grpSpPr>
          <a:xfrm>
            <a:off x="494539" y="2014264"/>
            <a:ext cx="5674033" cy="4546146"/>
            <a:chOff x="966907" y="2006221"/>
            <a:chExt cx="5897917" cy="4734785"/>
          </a:xfrm>
        </p:grpSpPr>
        <p:pic>
          <p:nvPicPr>
            <p:cNvPr id="5" name="Picture 4" descr="Obesidad - Iconos gratis de asistencia sanitaria y médic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6907" y="2006221"/>
              <a:ext cx="3921836" cy="473478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Desnutrición - Iconos gratis de personas"/>
            <p:cNvPicPr>
              <a:picLocks noChangeAspect="1" noChangeArrowheads="1"/>
            </p:cNvPicPr>
            <p:nvPr/>
          </p:nvPicPr>
          <p:blipFill rotWithShape="1">
            <a:blip r:embed="rId3">
              <a:extLst>
                <a:ext uri="{28A0092B-C50C-407E-A947-70E740481C1C}">
                  <a14:useLocalDpi xmlns:a14="http://schemas.microsoft.com/office/drawing/2010/main" val="0"/>
                </a:ext>
              </a:extLst>
            </a:blip>
            <a:srcRect l="16679" r="18115"/>
            <a:stretch/>
          </p:blipFill>
          <p:spPr bwMode="auto">
            <a:xfrm>
              <a:off x="3616572" y="2006221"/>
              <a:ext cx="3248252" cy="449563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 name="Grupo 15"/>
          <p:cNvGrpSpPr/>
          <p:nvPr/>
        </p:nvGrpSpPr>
        <p:grpSpPr>
          <a:xfrm>
            <a:off x="-1" y="-15240"/>
            <a:ext cx="12653134" cy="1600200"/>
            <a:chOff x="-1" y="-15240"/>
            <a:chExt cx="12653134" cy="1600200"/>
          </a:xfrm>
        </p:grpSpPr>
        <p:sp>
          <p:nvSpPr>
            <p:cNvPr id="14" name="Rectángulo 13"/>
            <p:cNvSpPr/>
            <p:nvPr/>
          </p:nvSpPr>
          <p:spPr>
            <a:xfrm>
              <a:off x="15240" y="0"/>
              <a:ext cx="12192000" cy="15748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4000" b="1" dirty="0">
                  <a:solidFill>
                    <a:prstClr val="white"/>
                  </a:solidFill>
                  <a:latin typeface="Bahnschrift" panose="020B0502040204020203" pitchFamily="34" charset="0"/>
                  <a:ea typeface="+mj-ea"/>
                  <a:cs typeface="+mj-cs"/>
                </a:rPr>
                <a:t>	 ¿QUÉ ES LA MALNUTRICIÓN?</a:t>
              </a:r>
              <a:endParaRPr lang="en-US" dirty="0">
                <a:latin typeface="Bahnschrift" panose="020B0502040204020203" pitchFamily="34" charset="0"/>
              </a:endParaRPr>
            </a:p>
          </p:txBody>
        </p:sp>
        <p:sp>
          <p:nvSpPr>
            <p:cNvPr id="7" name="Triángulo isósceles 6"/>
            <p:cNvSpPr/>
            <p:nvPr/>
          </p:nvSpPr>
          <p:spPr>
            <a:xfrm rot="5400000">
              <a:off x="-202274" y="202273"/>
              <a:ext cx="1571239" cy="1166693"/>
            </a:xfrm>
            <a:prstGeom prst="triangl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ágono 7"/>
            <p:cNvSpPr/>
            <p:nvPr/>
          </p:nvSpPr>
          <p:spPr>
            <a:xfrm>
              <a:off x="8031480" y="-15240"/>
              <a:ext cx="2072640" cy="1586478"/>
            </a:xfrm>
            <a:prstGeom prst="hexagon">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ágono 8"/>
            <p:cNvSpPr/>
            <p:nvPr/>
          </p:nvSpPr>
          <p:spPr>
            <a:xfrm>
              <a:off x="10096500" y="-15240"/>
              <a:ext cx="2072640" cy="1586478"/>
            </a:xfrm>
            <a:prstGeom prst="hexagon">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riángulo isósceles 9"/>
            <p:cNvSpPr/>
            <p:nvPr/>
          </p:nvSpPr>
          <p:spPr>
            <a:xfrm rot="10800000">
              <a:off x="9052558" y="-1"/>
              <a:ext cx="1527935" cy="1343006"/>
            </a:xfrm>
            <a:prstGeom prst="triangl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iángulo isósceles 10"/>
            <p:cNvSpPr/>
            <p:nvPr/>
          </p:nvSpPr>
          <p:spPr>
            <a:xfrm rot="10800000">
              <a:off x="11117578" y="0"/>
              <a:ext cx="1527935" cy="1343006"/>
            </a:xfrm>
            <a:prstGeom prst="triangl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iángulo isósceles 11"/>
            <p:cNvSpPr/>
            <p:nvPr/>
          </p:nvSpPr>
          <p:spPr>
            <a:xfrm>
              <a:off x="9673713" y="818135"/>
              <a:ext cx="906780" cy="766825"/>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iángulo isósceles 12"/>
            <p:cNvSpPr/>
            <p:nvPr/>
          </p:nvSpPr>
          <p:spPr>
            <a:xfrm>
              <a:off x="11746353" y="818135"/>
              <a:ext cx="906780" cy="766825"/>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747268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4" name="Picture 6" descr="Caricatura De Colores Niño Delgado En La Ropa Con La Ilustración Vectorial  Peinado Fotos, Retratos, Imágenes Y Fotografía De Archivo Libres De  Derecho. Image 82878884."/>
          <p:cNvPicPr>
            <a:picLocks noChangeAspect="1" noChangeArrowheads="1"/>
          </p:cNvPicPr>
          <p:nvPr/>
        </p:nvPicPr>
        <p:blipFill rotWithShape="1">
          <a:blip r:embed="rId2">
            <a:extLst>
              <a:ext uri="{28A0092B-C50C-407E-A947-70E740481C1C}">
                <a14:useLocalDpi xmlns:a14="http://schemas.microsoft.com/office/drawing/2010/main" val="0"/>
              </a:ext>
            </a:extLst>
          </a:blip>
          <a:srcRect l="29894" t="11767" r="29471" b="8656"/>
          <a:stretch/>
        </p:blipFill>
        <p:spPr bwMode="auto">
          <a:xfrm>
            <a:off x="24497" y="0"/>
            <a:ext cx="1741715" cy="3410858"/>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7,627 Niño Gordo Vectores, Ilustraciones y Gráficos - 123RF"/>
          <p:cNvPicPr>
            <a:picLocks noChangeAspect="1" noChangeArrowheads="1"/>
          </p:cNvPicPr>
          <p:nvPr/>
        </p:nvPicPr>
        <p:blipFill rotWithShape="1">
          <a:blip r:embed="rId3">
            <a:extLst>
              <a:ext uri="{28A0092B-C50C-407E-A947-70E740481C1C}">
                <a14:useLocalDpi xmlns:a14="http://schemas.microsoft.com/office/drawing/2010/main" val="0"/>
              </a:ext>
            </a:extLst>
          </a:blip>
          <a:srcRect l="18719" t="9736" r="17957" b="7978"/>
          <a:stretch/>
        </p:blipFill>
        <p:spPr bwMode="auto">
          <a:xfrm>
            <a:off x="9477829" y="3331029"/>
            <a:ext cx="2714171" cy="3526971"/>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1563914" y="183921"/>
            <a:ext cx="10515600" cy="1325563"/>
          </a:xfrm>
        </p:spPr>
        <p:txBody>
          <a:bodyPr>
            <a:normAutofit/>
          </a:bodyPr>
          <a:lstStyle/>
          <a:p>
            <a:r>
              <a:rPr lang="es-ES" sz="4800" dirty="0">
                <a:ln>
                  <a:solidFill>
                    <a:schemeClr val="accent6">
                      <a:lumMod val="50000"/>
                    </a:schemeClr>
                  </a:solidFill>
                </a:ln>
                <a:solidFill>
                  <a:schemeClr val="accent6"/>
                </a:solidFill>
                <a:effectLst>
                  <a:outerShdw blurRad="60007" dir="2000400" sy="-30000" kx="-800400" algn="bl" rotWithShape="0">
                    <a:prstClr val="black">
                      <a:alpha val="20000"/>
                    </a:prstClr>
                  </a:outerShdw>
                </a:effectLst>
                <a:latin typeface="Franklin Gothic Heavy" panose="020B0903020102020204" pitchFamily="34" charset="0"/>
              </a:rPr>
              <a:t>Los 2 lados de la MALNUTRICIÓN…</a:t>
            </a:r>
            <a:endParaRPr lang="en-US" sz="4800" dirty="0">
              <a:ln>
                <a:solidFill>
                  <a:schemeClr val="accent6">
                    <a:lumMod val="50000"/>
                  </a:schemeClr>
                </a:solidFill>
              </a:ln>
              <a:solidFill>
                <a:schemeClr val="accent6"/>
              </a:solidFill>
              <a:effectLst>
                <a:outerShdw blurRad="60007" dir="2000400" sy="-30000" kx="-800400" algn="bl" rotWithShape="0">
                  <a:prstClr val="black">
                    <a:alpha val="20000"/>
                  </a:prstClr>
                </a:outerShdw>
              </a:effectLst>
              <a:latin typeface="Franklin Gothic Heavy" panose="020B0903020102020204" pitchFamily="34" charset="0"/>
            </a:endParaRPr>
          </a:p>
        </p:txBody>
      </p:sp>
      <p:sp>
        <p:nvSpPr>
          <p:cNvPr id="3" name="Marcador de contenido 2"/>
          <p:cNvSpPr>
            <a:spLocks noGrp="1"/>
          </p:cNvSpPr>
          <p:nvPr>
            <p:ph idx="1"/>
          </p:nvPr>
        </p:nvSpPr>
        <p:spPr>
          <a:xfrm>
            <a:off x="845457" y="3069769"/>
            <a:ext cx="4619172" cy="3200402"/>
          </a:xfrm>
        </p:spPr>
        <p:txBody>
          <a:bodyPr/>
          <a:lstStyle/>
          <a:p>
            <a:r>
              <a:rPr lang="es-ES" dirty="0"/>
              <a:t>Ingesta </a:t>
            </a:r>
            <a:r>
              <a:rPr lang="es-ES" b="1" dirty="0">
                <a:solidFill>
                  <a:srgbClr val="FF0000"/>
                </a:solidFill>
              </a:rPr>
              <a:t>INFERIOR</a:t>
            </a:r>
            <a:r>
              <a:rPr lang="es-ES" dirty="0"/>
              <a:t> a la necesaria.</a:t>
            </a:r>
          </a:p>
          <a:p>
            <a:r>
              <a:rPr lang="es-ES" dirty="0"/>
              <a:t>Se manifiesta con </a:t>
            </a:r>
            <a:r>
              <a:rPr lang="es-ES" b="1" dirty="0">
                <a:solidFill>
                  <a:srgbClr val="FF0000"/>
                </a:solidFill>
              </a:rPr>
              <a:t>BAJO PESO </a:t>
            </a:r>
            <a:r>
              <a:rPr lang="es-ES" dirty="0"/>
              <a:t>en relación a la altura.</a:t>
            </a:r>
          </a:p>
          <a:p>
            <a:r>
              <a:rPr lang="es-ES" dirty="0"/>
              <a:t>Se presenta </a:t>
            </a:r>
            <a:r>
              <a:rPr lang="es-ES" b="1" dirty="0">
                <a:solidFill>
                  <a:srgbClr val="FF0000"/>
                </a:solidFill>
              </a:rPr>
              <a:t>DÉFICIT DE NUTRIENTES</a:t>
            </a:r>
            <a:r>
              <a:rPr lang="es-ES" dirty="0"/>
              <a:t> esenciales para el desarrollo.</a:t>
            </a:r>
            <a:endParaRPr lang="en-US" dirty="0"/>
          </a:p>
        </p:txBody>
      </p:sp>
      <p:sp>
        <p:nvSpPr>
          <p:cNvPr id="4" name="Rectángulo redondeado 3"/>
          <p:cNvSpPr/>
          <p:nvPr/>
        </p:nvSpPr>
        <p:spPr>
          <a:xfrm>
            <a:off x="1297211" y="1782080"/>
            <a:ext cx="4107542" cy="932090"/>
          </a:xfrm>
          <a:prstGeom prst="roundRect">
            <a:avLst>
              <a:gd name="adj" fmla="val 50000"/>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DESNUTRICIÓN</a:t>
            </a:r>
            <a:endParaRPr lang="en-US" b="1" dirty="0"/>
          </a:p>
        </p:txBody>
      </p:sp>
      <p:sp>
        <p:nvSpPr>
          <p:cNvPr id="5" name="Rectángulo redondeado 4"/>
          <p:cNvSpPr/>
          <p:nvPr/>
        </p:nvSpPr>
        <p:spPr>
          <a:xfrm>
            <a:off x="1188354" y="1649862"/>
            <a:ext cx="4107542" cy="932090"/>
          </a:xfrm>
          <a:prstGeom prst="roundRect">
            <a:avLst>
              <a:gd name="adj" fmla="val 50000"/>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600" b="1" dirty="0">
                <a:latin typeface="Bahnschrift" panose="020B0502040204020203" pitchFamily="34" charset="0"/>
              </a:rPr>
              <a:t>DESNUTRICIÓN</a:t>
            </a:r>
            <a:endParaRPr lang="en-US" sz="2600" b="1" dirty="0">
              <a:latin typeface="Bahnschrift" panose="020B0502040204020203" pitchFamily="34" charset="0"/>
            </a:endParaRPr>
          </a:p>
        </p:txBody>
      </p:sp>
      <p:sp>
        <p:nvSpPr>
          <p:cNvPr id="6" name="Rectángulo redondeado 5"/>
          <p:cNvSpPr/>
          <p:nvPr/>
        </p:nvSpPr>
        <p:spPr>
          <a:xfrm>
            <a:off x="6654804" y="1782080"/>
            <a:ext cx="4245427" cy="932090"/>
          </a:xfrm>
          <a:prstGeom prst="roundRect">
            <a:avLst>
              <a:gd name="adj" fmla="val 50000"/>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DESNUTRICIÓN</a:t>
            </a:r>
            <a:endParaRPr lang="en-US" b="1" dirty="0"/>
          </a:p>
        </p:txBody>
      </p:sp>
      <p:sp>
        <p:nvSpPr>
          <p:cNvPr id="7" name="Rectángulo redondeado 6"/>
          <p:cNvSpPr/>
          <p:nvPr/>
        </p:nvSpPr>
        <p:spPr>
          <a:xfrm>
            <a:off x="6545947" y="1649862"/>
            <a:ext cx="4245427" cy="932090"/>
          </a:xfrm>
          <a:prstGeom prst="roundRect">
            <a:avLst>
              <a:gd name="adj" fmla="val 50000"/>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600" b="1" dirty="0">
                <a:latin typeface="Bahnschrift" panose="020B0502040204020203" pitchFamily="34" charset="0"/>
              </a:rPr>
              <a:t>SOBREPESO Y OBESIDAD</a:t>
            </a:r>
            <a:endParaRPr lang="en-US" sz="2600" b="1" dirty="0">
              <a:latin typeface="Bahnschrift" panose="020B0502040204020203" pitchFamily="34" charset="0"/>
            </a:endParaRPr>
          </a:p>
        </p:txBody>
      </p:sp>
      <p:cxnSp>
        <p:nvCxnSpPr>
          <p:cNvPr id="10" name="Conector recto 9"/>
          <p:cNvCxnSpPr/>
          <p:nvPr/>
        </p:nvCxnSpPr>
        <p:spPr>
          <a:xfrm>
            <a:off x="5878286" y="1756228"/>
            <a:ext cx="85271" cy="4659085"/>
          </a:xfrm>
          <a:prstGeom prst="line">
            <a:avLst/>
          </a:prstGeom>
          <a:ln w="571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12" name="Marcador de contenido 2"/>
          <p:cNvSpPr txBox="1">
            <a:spLocks/>
          </p:cNvSpPr>
          <p:nvPr/>
        </p:nvSpPr>
        <p:spPr>
          <a:xfrm>
            <a:off x="6281059" y="3069769"/>
            <a:ext cx="4619172" cy="3200402"/>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dirty="0"/>
              <a:t>Es la </a:t>
            </a:r>
            <a:r>
              <a:rPr lang="es-ES" b="1" dirty="0">
                <a:solidFill>
                  <a:srgbClr val="FF0000"/>
                </a:solidFill>
              </a:rPr>
              <a:t>ACUMULACIÓN EXCESIVA O ANORMAL </a:t>
            </a:r>
            <a:r>
              <a:rPr lang="es-ES" dirty="0"/>
              <a:t>de grasa.</a:t>
            </a:r>
          </a:p>
          <a:p>
            <a:r>
              <a:rPr lang="es-ES" dirty="0"/>
              <a:t>Actualmente existen más personas </a:t>
            </a:r>
            <a:r>
              <a:rPr lang="es-ES" b="1" dirty="0">
                <a:solidFill>
                  <a:srgbClr val="FF0000"/>
                </a:solidFill>
              </a:rPr>
              <a:t>OBESAS</a:t>
            </a:r>
            <a:r>
              <a:rPr lang="es-ES" dirty="0"/>
              <a:t>.</a:t>
            </a:r>
          </a:p>
          <a:p>
            <a:r>
              <a:rPr lang="es-ES" dirty="0"/>
              <a:t>Es consecuencia de un </a:t>
            </a:r>
            <a:r>
              <a:rPr lang="es-ES" b="1" dirty="0">
                <a:solidFill>
                  <a:srgbClr val="FF0000"/>
                </a:solidFill>
              </a:rPr>
              <a:t>CONSUMO EXCESIVO </a:t>
            </a:r>
            <a:r>
              <a:rPr lang="es-ES" dirty="0"/>
              <a:t>de calorías sin ser gastadas.</a:t>
            </a:r>
            <a:endParaRPr lang="en-US" dirty="0"/>
          </a:p>
        </p:txBody>
      </p:sp>
    </p:spTree>
    <p:extLst>
      <p:ext uri="{BB962C8B-B14F-4D97-AF65-F5344CB8AC3E}">
        <p14:creationId xmlns:p14="http://schemas.microsoft.com/office/powerpoint/2010/main" val="16812164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lipse 5"/>
          <p:cNvSpPr/>
          <p:nvPr/>
        </p:nvSpPr>
        <p:spPr>
          <a:xfrm>
            <a:off x="8055427" y="1698175"/>
            <a:ext cx="3672115" cy="3425371"/>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ángulo 4"/>
          <p:cNvSpPr/>
          <p:nvPr/>
        </p:nvSpPr>
        <p:spPr>
          <a:xfrm>
            <a:off x="0" y="1698175"/>
            <a:ext cx="10014857" cy="3425371"/>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600" b="1" dirty="0">
                <a:effectLst>
                  <a:outerShdw blurRad="38100" dist="38100" dir="2700000" algn="tl">
                    <a:srgbClr val="000000">
                      <a:alpha val="43137"/>
                    </a:srgbClr>
                  </a:outerShdw>
                </a:effectLst>
              </a:rPr>
              <a:t>1 DE CADA 3 PERSONAS EN EL MUNDO SUFREN DE MALNUTRICIÓN. </a:t>
            </a:r>
            <a:r>
              <a:rPr lang="es-ES" sz="3200" i="1" dirty="0"/>
              <a:t>Aunque una familia cuente con suficientes alimentos, esto no significa que estén satisfaciendo sus necesidades de alimentos.</a:t>
            </a:r>
            <a:endParaRPr lang="en-US" sz="3200" i="1" dirty="0"/>
          </a:p>
        </p:txBody>
      </p:sp>
      <p:sp>
        <p:nvSpPr>
          <p:cNvPr id="7" name="Rectángulo 6"/>
          <p:cNvSpPr/>
          <p:nvPr/>
        </p:nvSpPr>
        <p:spPr>
          <a:xfrm>
            <a:off x="4873292" y="4978400"/>
            <a:ext cx="7354941" cy="1872347"/>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Elipse 7"/>
          <p:cNvSpPr/>
          <p:nvPr/>
        </p:nvSpPr>
        <p:spPr>
          <a:xfrm>
            <a:off x="3439885" y="4978399"/>
            <a:ext cx="2542024" cy="1872347"/>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Imagen 9"/>
          <p:cNvPicPr>
            <a:picLocks noChangeAspect="1"/>
          </p:cNvPicPr>
          <p:nvPr/>
        </p:nvPicPr>
        <p:blipFill>
          <a:blip r:embed="rId2"/>
          <a:stretch>
            <a:fillRect/>
          </a:stretch>
        </p:blipFill>
        <p:spPr>
          <a:xfrm>
            <a:off x="4138594" y="306797"/>
            <a:ext cx="1843315" cy="1843315"/>
          </a:xfrm>
          <a:prstGeom prst="rect">
            <a:avLst/>
          </a:prstGeom>
        </p:spPr>
      </p:pic>
      <p:pic>
        <p:nvPicPr>
          <p:cNvPr id="2050" name="Picture 2" descr="Análisis Visual - Slastik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56358" y="3012399"/>
            <a:ext cx="3571875" cy="4048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94797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758544" y="630355"/>
            <a:ext cx="5852885" cy="1012825"/>
          </a:xfrm>
        </p:spPr>
        <p:txBody>
          <a:bodyPr/>
          <a:lstStyle/>
          <a:p>
            <a:pPr marL="0" indent="0">
              <a:buNone/>
            </a:pPr>
            <a:r>
              <a:rPr lang="es-ES" dirty="0"/>
              <a:t>ALTA VULNERABILIDAD ANTE ENFERMEDADES Y MUERTE</a:t>
            </a:r>
            <a:endParaRPr lang="en-US" dirty="0"/>
          </a:p>
        </p:txBody>
      </p:sp>
      <p:sp>
        <p:nvSpPr>
          <p:cNvPr id="4" name="Trapecio 3"/>
          <p:cNvSpPr/>
          <p:nvPr/>
        </p:nvSpPr>
        <p:spPr>
          <a:xfrm>
            <a:off x="-1367974" y="-4868"/>
            <a:ext cx="7460343" cy="6858000"/>
          </a:xfrm>
          <a:prstGeom prst="trapezoid">
            <a:avLst>
              <a:gd name="adj" fmla="val 19921"/>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Hexágono 4"/>
          <p:cNvSpPr/>
          <p:nvPr/>
        </p:nvSpPr>
        <p:spPr>
          <a:xfrm>
            <a:off x="4397829" y="725716"/>
            <a:ext cx="1161143" cy="885371"/>
          </a:xfrm>
          <a:prstGeom prst="hexagon">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Hexágono 5"/>
          <p:cNvSpPr/>
          <p:nvPr/>
        </p:nvSpPr>
        <p:spPr>
          <a:xfrm>
            <a:off x="4288978" y="649974"/>
            <a:ext cx="1161143" cy="885371"/>
          </a:xfrm>
          <a:prstGeom prst="hexagon">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b="1" dirty="0">
                <a:effectLst>
                  <a:outerShdw blurRad="38100" dist="38100" dir="2700000" algn="tl">
                    <a:srgbClr val="000000">
                      <a:alpha val="43137"/>
                    </a:srgbClr>
                  </a:outerShdw>
                </a:effectLst>
              </a:rPr>
              <a:t>1</a:t>
            </a:r>
            <a:endParaRPr lang="en-US" sz="3200" b="1" dirty="0">
              <a:effectLst>
                <a:outerShdw blurRad="38100" dist="38100" dir="2700000" algn="tl">
                  <a:srgbClr val="000000">
                    <a:alpha val="43137"/>
                  </a:srgbClr>
                </a:outerShdw>
              </a:effectLst>
            </a:endParaRPr>
          </a:p>
        </p:txBody>
      </p:sp>
      <p:sp>
        <p:nvSpPr>
          <p:cNvPr id="7" name="Hexágono 6"/>
          <p:cNvSpPr/>
          <p:nvPr/>
        </p:nvSpPr>
        <p:spPr>
          <a:xfrm>
            <a:off x="4738908" y="2379107"/>
            <a:ext cx="1161143" cy="885371"/>
          </a:xfrm>
          <a:prstGeom prst="hexagon">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ágono 7"/>
          <p:cNvSpPr/>
          <p:nvPr/>
        </p:nvSpPr>
        <p:spPr>
          <a:xfrm>
            <a:off x="4630057" y="2303365"/>
            <a:ext cx="1161143" cy="885371"/>
          </a:xfrm>
          <a:prstGeom prst="hexagon">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b="1" dirty="0">
                <a:effectLst>
                  <a:outerShdw blurRad="38100" dist="38100" dir="2700000" algn="tl">
                    <a:srgbClr val="000000">
                      <a:alpha val="43137"/>
                    </a:srgbClr>
                  </a:outerShdw>
                </a:effectLst>
              </a:rPr>
              <a:t>2</a:t>
            </a:r>
            <a:endParaRPr lang="en-US" sz="3200" b="1" dirty="0">
              <a:effectLst>
                <a:outerShdw blurRad="38100" dist="38100" dir="2700000" algn="tl">
                  <a:srgbClr val="000000">
                    <a:alpha val="43137"/>
                  </a:srgbClr>
                </a:outerShdw>
              </a:effectLst>
            </a:endParaRPr>
          </a:p>
        </p:txBody>
      </p:sp>
      <p:sp>
        <p:nvSpPr>
          <p:cNvPr id="9" name="Hexágono 8"/>
          <p:cNvSpPr/>
          <p:nvPr/>
        </p:nvSpPr>
        <p:spPr>
          <a:xfrm>
            <a:off x="5087251" y="4000405"/>
            <a:ext cx="1161143" cy="885371"/>
          </a:xfrm>
          <a:prstGeom prst="hexagon">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Hexágono 9"/>
          <p:cNvSpPr/>
          <p:nvPr/>
        </p:nvSpPr>
        <p:spPr>
          <a:xfrm>
            <a:off x="4978400" y="3924663"/>
            <a:ext cx="1161143" cy="885371"/>
          </a:xfrm>
          <a:prstGeom prst="hexagon">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b="1" dirty="0">
                <a:effectLst>
                  <a:outerShdw blurRad="38100" dist="38100" dir="2700000" algn="tl">
                    <a:srgbClr val="000000">
                      <a:alpha val="43137"/>
                    </a:srgbClr>
                  </a:outerShdw>
                </a:effectLst>
              </a:rPr>
              <a:t>3</a:t>
            </a:r>
            <a:endParaRPr lang="en-US" sz="3200" b="1" dirty="0">
              <a:effectLst>
                <a:outerShdw blurRad="38100" dist="38100" dir="2700000" algn="tl">
                  <a:srgbClr val="000000">
                    <a:alpha val="43137"/>
                  </a:srgbClr>
                </a:outerShdw>
              </a:effectLst>
            </a:endParaRPr>
          </a:p>
        </p:txBody>
      </p:sp>
      <p:sp>
        <p:nvSpPr>
          <p:cNvPr id="11" name="Hexágono 10"/>
          <p:cNvSpPr/>
          <p:nvPr/>
        </p:nvSpPr>
        <p:spPr>
          <a:xfrm>
            <a:off x="5442858" y="5602084"/>
            <a:ext cx="1161143" cy="885371"/>
          </a:xfrm>
          <a:prstGeom prst="hexagon">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Hexágono 11"/>
          <p:cNvSpPr/>
          <p:nvPr/>
        </p:nvSpPr>
        <p:spPr>
          <a:xfrm>
            <a:off x="5334007" y="5526342"/>
            <a:ext cx="1161143" cy="885371"/>
          </a:xfrm>
          <a:prstGeom prst="hexagon">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b="1" dirty="0">
                <a:effectLst>
                  <a:outerShdw blurRad="38100" dist="38100" dir="2700000" algn="tl">
                    <a:srgbClr val="000000">
                      <a:alpha val="43137"/>
                    </a:srgbClr>
                  </a:outerShdw>
                </a:effectLst>
              </a:rPr>
              <a:t>4</a:t>
            </a:r>
            <a:endParaRPr lang="en-US" sz="3200" b="1" dirty="0">
              <a:effectLst>
                <a:outerShdw blurRad="38100" dist="38100" dir="2700000" algn="tl">
                  <a:srgbClr val="000000">
                    <a:alpha val="43137"/>
                  </a:srgbClr>
                </a:outerShdw>
              </a:effectLst>
            </a:endParaRPr>
          </a:p>
        </p:txBody>
      </p:sp>
      <p:sp>
        <p:nvSpPr>
          <p:cNvPr id="15" name="Marcador de contenido 2"/>
          <p:cNvSpPr txBox="1">
            <a:spLocks/>
          </p:cNvSpPr>
          <p:nvPr/>
        </p:nvSpPr>
        <p:spPr>
          <a:xfrm>
            <a:off x="6146795" y="2277509"/>
            <a:ext cx="5852885" cy="10128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ES" dirty="0"/>
              <a:t>DISMINUCIÓN DE LA CAPACIDAD INTELECTUAL Y APRENDIZAJE</a:t>
            </a:r>
            <a:endParaRPr lang="en-US" dirty="0"/>
          </a:p>
        </p:txBody>
      </p:sp>
      <p:sp>
        <p:nvSpPr>
          <p:cNvPr id="16" name="Marcador de contenido 2"/>
          <p:cNvSpPr txBox="1">
            <a:spLocks/>
          </p:cNvSpPr>
          <p:nvPr/>
        </p:nvSpPr>
        <p:spPr>
          <a:xfrm>
            <a:off x="6495150" y="3901925"/>
            <a:ext cx="5852885" cy="10128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ES" dirty="0"/>
              <a:t>DETIENE EL CRECIMIENTO Y EL DESARROLLO FÍSICO</a:t>
            </a:r>
            <a:endParaRPr lang="en-US" dirty="0"/>
          </a:p>
        </p:txBody>
      </p:sp>
      <p:sp>
        <p:nvSpPr>
          <p:cNvPr id="17" name="Marcador de contenido 2"/>
          <p:cNvSpPr txBox="1">
            <a:spLocks/>
          </p:cNvSpPr>
          <p:nvPr/>
        </p:nvSpPr>
        <p:spPr>
          <a:xfrm>
            <a:off x="6836236" y="5538356"/>
            <a:ext cx="5852885" cy="10128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ES" dirty="0"/>
              <a:t>PUEDE CAUSAR ENFERMEDADES CRÓNICAS</a:t>
            </a:r>
            <a:endParaRPr lang="en-US" dirty="0"/>
          </a:p>
        </p:txBody>
      </p:sp>
      <p:sp>
        <p:nvSpPr>
          <p:cNvPr id="18" name="Marcador de contenido 2"/>
          <p:cNvSpPr txBox="1">
            <a:spLocks/>
          </p:cNvSpPr>
          <p:nvPr/>
        </p:nvSpPr>
        <p:spPr>
          <a:xfrm>
            <a:off x="801891" y="1830249"/>
            <a:ext cx="3744699" cy="198308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s-ES" sz="4000" b="1" dirty="0">
                <a:ln>
                  <a:solidFill>
                    <a:schemeClr val="tx1"/>
                  </a:solidFill>
                </a:ln>
                <a:solidFill>
                  <a:schemeClr val="bg1"/>
                </a:solidFill>
                <a:effectLst>
                  <a:outerShdw blurRad="50800" dist="38100" dir="18900000" algn="bl" rotWithShape="0">
                    <a:prstClr val="black">
                      <a:alpha val="40000"/>
                    </a:prstClr>
                  </a:outerShdw>
                  <a:reflection blurRad="6350" stA="60000" endA="900" endPos="58000" dir="5400000" sy="-100000" algn="bl" rotWithShape="0"/>
                </a:effectLst>
                <a:latin typeface="Bahnschrift" panose="020B0502040204020203" pitchFamily="34" charset="0"/>
              </a:rPr>
              <a:t>EFECTOS</a:t>
            </a:r>
          </a:p>
          <a:p>
            <a:pPr marL="0" indent="0" algn="ctr">
              <a:buFont typeface="Arial" panose="020B0604020202020204" pitchFamily="34" charset="0"/>
              <a:buNone/>
            </a:pPr>
            <a:r>
              <a:rPr lang="es-ES" sz="4000" b="1" dirty="0">
                <a:ln>
                  <a:solidFill>
                    <a:schemeClr val="tx1"/>
                  </a:solidFill>
                </a:ln>
                <a:solidFill>
                  <a:schemeClr val="bg1"/>
                </a:solidFill>
                <a:effectLst>
                  <a:outerShdw blurRad="50800" dist="38100" dir="18900000" algn="bl" rotWithShape="0">
                    <a:prstClr val="black">
                      <a:alpha val="40000"/>
                    </a:prstClr>
                  </a:outerShdw>
                  <a:reflection blurRad="6350" stA="60000" endA="900" endPos="58000" dir="5400000" sy="-100000" algn="bl" rotWithShape="0"/>
                </a:effectLst>
                <a:latin typeface="Bahnschrift" panose="020B0502040204020203" pitchFamily="34" charset="0"/>
              </a:rPr>
              <a:t>DE LA </a:t>
            </a:r>
          </a:p>
          <a:p>
            <a:pPr marL="0" indent="0" algn="ctr">
              <a:buFont typeface="Arial" panose="020B0604020202020204" pitchFamily="34" charset="0"/>
              <a:buNone/>
            </a:pPr>
            <a:r>
              <a:rPr lang="es-ES" sz="4000" b="1" dirty="0">
                <a:ln>
                  <a:solidFill>
                    <a:schemeClr val="tx1"/>
                  </a:solidFill>
                </a:ln>
                <a:solidFill>
                  <a:schemeClr val="bg1"/>
                </a:solidFill>
                <a:effectLst>
                  <a:outerShdw blurRad="50800" dist="38100" dir="18900000" algn="bl" rotWithShape="0">
                    <a:prstClr val="black">
                      <a:alpha val="40000"/>
                    </a:prstClr>
                  </a:outerShdw>
                  <a:reflection blurRad="6350" stA="60000" endA="900" endPos="58000" dir="5400000" sy="-100000" algn="bl" rotWithShape="0"/>
                </a:effectLst>
                <a:latin typeface="Bahnschrift" panose="020B0502040204020203" pitchFamily="34" charset="0"/>
              </a:rPr>
              <a:t>MALNUTRICIÓN</a:t>
            </a:r>
            <a:endParaRPr lang="en-US" sz="4000" b="1" dirty="0">
              <a:ln>
                <a:solidFill>
                  <a:schemeClr val="tx1"/>
                </a:solidFill>
              </a:ln>
              <a:solidFill>
                <a:schemeClr val="bg1"/>
              </a:solidFill>
              <a:effectLst>
                <a:outerShdw blurRad="50800" dist="38100" dir="18900000" algn="bl" rotWithShape="0">
                  <a:prstClr val="black">
                    <a:alpha val="40000"/>
                  </a:prstClr>
                </a:outerShdw>
                <a:reflection blurRad="6350" stA="60000" endA="900" endPos="58000" dir="5400000" sy="-100000" algn="bl" rotWithShape="0"/>
              </a:effectLst>
              <a:latin typeface="Bahnschrift" panose="020B0502040204020203" pitchFamily="34" charset="0"/>
            </a:endParaRPr>
          </a:p>
        </p:txBody>
      </p:sp>
    </p:spTree>
    <p:extLst>
      <p:ext uri="{BB962C8B-B14F-4D97-AF65-F5344CB8AC3E}">
        <p14:creationId xmlns:p14="http://schemas.microsoft.com/office/powerpoint/2010/main" val="42914164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0485" y="550863"/>
            <a:ext cx="10515600" cy="1325563"/>
          </a:xfrm>
        </p:spPr>
        <p:txBody>
          <a:bodyPr/>
          <a:lstStyle/>
          <a:p>
            <a:r>
              <a:rPr lang="es-ES" b="1" dirty="0">
                <a:latin typeface="Bahnschrift" panose="020B0502040204020203" pitchFamily="34" charset="0"/>
              </a:rPr>
              <a:t>COSTES DE LA MALNUTRICIÓN</a:t>
            </a:r>
            <a:endParaRPr lang="en-US" b="1" dirty="0">
              <a:latin typeface="Bahnschrift" panose="020B0502040204020203" pitchFamily="34" charset="0"/>
            </a:endParaRPr>
          </a:p>
        </p:txBody>
      </p:sp>
      <p:sp>
        <p:nvSpPr>
          <p:cNvPr id="3" name="Marcador de contenido 2"/>
          <p:cNvSpPr>
            <a:spLocks noGrp="1"/>
          </p:cNvSpPr>
          <p:nvPr>
            <p:ph idx="1"/>
          </p:nvPr>
        </p:nvSpPr>
        <p:spPr>
          <a:xfrm>
            <a:off x="348741" y="3877247"/>
            <a:ext cx="2616200" cy="2243592"/>
          </a:xfrm>
        </p:spPr>
        <p:txBody>
          <a:bodyPr>
            <a:normAutofit/>
          </a:bodyPr>
          <a:lstStyle/>
          <a:p>
            <a:pPr marL="0" indent="0" algn="ctr">
              <a:buNone/>
            </a:pPr>
            <a:r>
              <a:rPr lang="es-ES" sz="2400" dirty="0"/>
              <a:t>El coste de la malnutrición en la economía mundial se calcula en 3,5 billones de USD al año</a:t>
            </a:r>
            <a:endParaRPr lang="en-US" sz="2400" dirty="0"/>
          </a:p>
        </p:txBody>
      </p:sp>
      <p:sp>
        <p:nvSpPr>
          <p:cNvPr id="4" name="Hexágono 3"/>
          <p:cNvSpPr/>
          <p:nvPr/>
        </p:nvSpPr>
        <p:spPr>
          <a:xfrm>
            <a:off x="9619342" y="-759732"/>
            <a:ext cx="3298371" cy="2450420"/>
          </a:xfrm>
          <a:prstGeom prst="hexagon">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Hexágono 4"/>
          <p:cNvSpPr/>
          <p:nvPr/>
        </p:nvSpPr>
        <p:spPr>
          <a:xfrm>
            <a:off x="8215086" y="-736601"/>
            <a:ext cx="1640115" cy="1473201"/>
          </a:xfrm>
          <a:prstGeom prst="hexagon">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elogramo 5"/>
          <p:cNvSpPr/>
          <p:nvPr/>
        </p:nvSpPr>
        <p:spPr>
          <a:xfrm rot="10800000">
            <a:off x="-101604" y="6691086"/>
            <a:ext cx="10784117" cy="166914"/>
          </a:xfrm>
          <a:prstGeom prst="parallelogram">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n 6"/>
          <p:cNvPicPr>
            <a:picLocks noChangeAspect="1"/>
          </p:cNvPicPr>
          <p:nvPr/>
        </p:nvPicPr>
        <p:blipFill rotWithShape="1">
          <a:blip r:embed="rId2"/>
          <a:srcRect l="2590" t="24155" r="81235" b="46678"/>
          <a:stretch/>
        </p:blipFill>
        <p:spPr>
          <a:xfrm>
            <a:off x="1098934" y="2343833"/>
            <a:ext cx="1115814" cy="1131204"/>
          </a:xfrm>
          <a:prstGeom prst="rect">
            <a:avLst/>
          </a:prstGeom>
        </p:spPr>
      </p:pic>
      <p:pic>
        <p:nvPicPr>
          <p:cNvPr id="10" name="Imagen 9"/>
          <p:cNvPicPr>
            <a:picLocks noChangeAspect="1"/>
          </p:cNvPicPr>
          <p:nvPr/>
        </p:nvPicPr>
        <p:blipFill rotWithShape="1">
          <a:blip r:embed="rId2"/>
          <a:srcRect l="81527" t="24155" r="2521" b="46678"/>
          <a:stretch/>
        </p:blipFill>
        <p:spPr>
          <a:xfrm>
            <a:off x="9727230" y="2343833"/>
            <a:ext cx="1100423" cy="1131204"/>
          </a:xfrm>
          <a:prstGeom prst="rect">
            <a:avLst/>
          </a:prstGeom>
        </p:spPr>
      </p:pic>
      <p:pic>
        <p:nvPicPr>
          <p:cNvPr id="11" name="Imagen 10"/>
          <p:cNvPicPr>
            <a:picLocks noChangeAspect="1"/>
          </p:cNvPicPr>
          <p:nvPr/>
        </p:nvPicPr>
        <p:blipFill rotWithShape="1">
          <a:blip r:embed="rId2"/>
          <a:srcRect l="29071" t="24155" r="54866" b="46678"/>
          <a:stretch/>
        </p:blipFill>
        <p:spPr>
          <a:xfrm>
            <a:off x="3958241" y="2343833"/>
            <a:ext cx="1108118" cy="1131204"/>
          </a:xfrm>
          <a:prstGeom prst="rect">
            <a:avLst/>
          </a:prstGeom>
        </p:spPr>
      </p:pic>
      <p:pic>
        <p:nvPicPr>
          <p:cNvPr id="12" name="Imagen 11"/>
          <p:cNvPicPr>
            <a:picLocks noChangeAspect="1"/>
          </p:cNvPicPr>
          <p:nvPr/>
        </p:nvPicPr>
        <p:blipFill rotWithShape="1">
          <a:blip r:embed="rId2"/>
          <a:srcRect l="55228" t="24155" r="28820" b="46678"/>
          <a:stretch/>
        </p:blipFill>
        <p:spPr>
          <a:xfrm>
            <a:off x="6846583" y="2343833"/>
            <a:ext cx="1100423" cy="1131204"/>
          </a:xfrm>
          <a:prstGeom prst="rect">
            <a:avLst/>
          </a:prstGeom>
        </p:spPr>
      </p:pic>
      <p:sp>
        <p:nvSpPr>
          <p:cNvPr id="13" name="Marcador de contenido 2"/>
          <p:cNvSpPr txBox="1">
            <a:spLocks/>
          </p:cNvSpPr>
          <p:nvPr/>
        </p:nvSpPr>
        <p:spPr>
          <a:xfrm>
            <a:off x="3204200" y="3913984"/>
            <a:ext cx="2616200" cy="22435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ES" sz="2400" dirty="0"/>
              <a:t>El coste de la desnutrición y las deficiencias de micronutrientes se estima entre 1,4 y 2,1 billones de USD</a:t>
            </a:r>
            <a:endParaRPr lang="en-US" sz="2400" dirty="0"/>
          </a:p>
        </p:txBody>
      </p:sp>
      <p:sp>
        <p:nvSpPr>
          <p:cNvPr id="14" name="Marcador de contenido 2"/>
          <p:cNvSpPr txBox="1">
            <a:spLocks/>
          </p:cNvSpPr>
          <p:nvPr/>
        </p:nvSpPr>
        <p:spPr>
          <a:xfrm>
            <a:off x="6088694" y="3877246"/>
            <a:ext cx="2616200" cy="2607467"/>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ES" sz="2400" dirty="0"/>
              <a:t>El coste de las enfermedades no transmisibles relacionadas con el exceso de peso y la obesidad se estimó en 2010 en 1,4 billones de USD</a:t>
            </a:r>
          </a:p>
        </p:txBody>
      </p:sp>
      <p:sp>
        <p:nvSpPr>
          <p:cNvPr id="15" name="Marcador de contenido 2"/>
          <p:cNvSpPr txBox="1">
            <a:spLocks/>
          </p:cNvSpPr>
          <p:nvPr/>
        </p:nvSpPr>
        <p:spPr>
          <a:xfrm>
            <a:off x="8969341" y="3775136"/>
            <a:ext cx="2685138" cy="286923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ES" sz="2400" dirty="0"/>
              <a:t>La desnutrición infantil y materna suponen, con mucho, la mayor carga para el sistema sanitario relacionada con la nutrición a nivel mundial</a:t>
            </a:r>
          </a:p>
        </p:txBody>
      </p:sp>
      <p:cxnSp>
        <p:nvCxnSpPr>
          <p:cNvPr id="21" name="Conector recto 20"/>
          <p:cNvCxnSpPr/>
          <p:nvPr/>
        </p:nvCxnSpPr>
        <p:spPr>
          <a:xfrm>
            <a:off x="3046358" y="2082799"/>
            <a:ext cx="14514" cy="4173149"/>
          </a:xfrm>
          <a:prstGeom prst="line">
            <a:avLst/>
          </a:prstGeom>
          <a:ln w="127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Conector recto 21"/>
          <p:cNvCxnSpPr/>
          <p:nvPr/>
        </p:nvCxnSpPr>
        <p:spPr>
          <a:xfrm>
            <a:off x="5920186" y="2082798"/>
            <a:ext cx="14514" cy="4173149"/>
          </a:xfrm>
          <a:prstGeom prst="line">
            <a:avLst/>
          </a:prstGeom>
          <a:ln w="127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 name="Conector recto 22"/>
          <p:cNvCxnSpPr/>
          <p:nvPr/>
        </p:nvCxnSpPr>
        <p:spPr>
          <a:xfrm>
            <a:off x="8862473" y="2105222"/>
            <a:ext cx="14514" cy="4173149"/>
          </a:xfrm>
          <a:prstGeom prst="line">
            <a:avLst/>
          </a:prstGeom>
          <a:ln w="127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 name="Conector recto 24"/>
          <p:cNvCxnSpPr/>
          <p:nvPr/>
        </p:nvCxnSpPr>
        <p:spPr>
          <a:xfrm>
            <a:off x="1098934" y="1690688"/>
            <a:ext cx="8520408" cy="0"/>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69894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upo 15"/>
          <p:cNvGrpSpPr/>
          <p:nvPr/>
        </p:nvGrpSpPr>
        <p:grpSpPr>
          <a:xfrm>
            <a:off x="-1" y="-15240"/>
            <a:ext cx="12653134" cy="1600200"/>
            <a:chOff x="-1" y="-15240"/>
            <a:chExt cx="12653134" cy="1600200"/>
          </a:xfrm>
        </p:grpSpPr>
        <p:sp>
          <p:nvSpPr>
            <p:cNvPr id="14" name="Rectángulo 13"/>
            <p:cNvSpPr/>
            <p:nvPr/>
          </p:nvSpPr>
          <p:spPr>
            <a:xfrm>
              <a:off x="15240" y="0"/>
              <a:ext cx="12192000" cy="15748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4000" b="1" dirty="0">
                  <a:solidFill>
                    <a:prstClr val="white"/>
                  </a:solidFill>
                  <a:latin typeface="Franklin Gothic Heavy" panose="020B0903020102020204" pitchFamily="34" charset="0"/>
                  <a:ea typeface="+mj-ea"/>
                  <a:cs typeface="+mj-cs"/>
                </a:rPr>
                <a:t>	  ¿POR QUÉ LA NUTRICIÓN</a:t>
              </a:r>
            </a:p>
            <a:p>
              <a:r>
                <a:rPr lang="es-ES" sz="4000" b="1" dirty="0">
                  <a:solidFill>
                    <a:prstClr val="white"/>
                  </a:solidFill>
                  <a:latin typeface="Franklin Gothic Heavy" panose="020B0903020102020204" pitchFamily="34" charset="0"/>
                  <a:ea typeface="+mj-ea"/>
                  <a:cs typeface="+mj-cs"/>
                </a:rPr>
                <a:t>              ES IMPORTANTE?</a:t>
              </a:r>
              <a:endParaRPr lang="en-US" dirty="0"/>
            </a:p>
          </p:txBody>
        </p:sp>
        <p:sp>
          <p:nvSpPr>
            <p:cNvPr id="7" name="Triángulo isósceles 6"/>
            <p:cNvSpPr/>
            <p:nvPr/>
          </p:nvSpPr>
          <p:spPr>
            <a:xfrm rot="5400000">
              <a:off x="-202274" y="202273"/>
              <a:ext cx="1571239" cy="1166693"/>
            </a:xfrm>
            <a:prstGeom prst="triangl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ágono 7"/>
            <p:cNvSpPr/>
            <p:nvPr/>
          </p:nvSpPr>
          <p:spPr>
            <a:xfrm>
              <a:off x="8031480" y="-15240"/>
              <a:ext cx="2072640" cy="1586478"/>
            </a:xfrm>
            <a:prstGeom prst="hexagon">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ágono 8"/>
            <p:cNvSpPr/>
            <p:nvPr/>
          </p:nvSpPr>
          <p:spPr>
            <a:xfrm>
              <a:off x="10096500" y="-15240"/>
              <a:ext cx="2072640" cy="1586478"/>
            </a:xfrm>
            <a:prstGeom prst="hexagon">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riángulo isósceles 9"/>
            <p:cNvSpPr/>
            <p:nvPr/>
          </p:nvSpPr>
          <p:spPr>
            <a:xfrm rot="10800000">
              <a:off x="9052558" y="-1"/>
              <a:ext cx="1527935" cy="1343006"/>
            </a:xfrm>
            <a:prstGeom prst="triangl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iángulo isósceles 10"/>
            <p:cNvSpPr/>
            <p:nvPr/>
          </p:nvSpPr>
          <p:spPr>
            <a:xfrm rot="10800000">
              <a:off x="11117578" y="0"/>
              <a:ext cx="1527935" cy="1343006"/>
            </a:xfrm>
            <a:prstGeom prst="triangl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iángulo isósceles 11"/>
            <p:cNvSpPr/>
            <p:nvPr/>
          </p:nvSpPr>
          <p:spPr>
            <a:xfrm>
              <a:off x="9673713" y="818135"/>
              <a:ext cx="906780" cy="766825"/>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iángulo isósceles 12"/>
            <p:cNvSpPr/>
            <p:nvPr/>
          </p:nvSpPr>
          <p:spPr>
            <a:xfrm>
              <a:off x="11746353" y="818135"/>
              <a:ext cx="906780" cy="766825"/>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Imagen 16"/>
          <p:cNvPicPr>
            <a:picLocks noChangeAspect="1"/>
          </p:cNvPicPr>
          <p:nvPr/>
        </p:nvPicPr>
        <p:blipFill>
          <a:blip r:embed="rId2"/>
          <a:stretch>
            <a:fillRect/>
          </a:stretch>
        </p:blipFill>
        <p:spPr>
          <a:xfrm>
            <a:off x="4296045" y="1894112"/>
            <a:ext cx="2946583" cy="2946583"/>
          </a:xfrm>
          <a:prstGeom prst="rect">
            <a:avLst/>
          </a:prstGeom>
        </p:spPr>
      </p:pic>
      <p:sp>
        <p:nvSpPr>
          <p:cNvPr id="18" name="Marcador de contenido 2"/>
          <p:cNvSpPr txBox="1">
            <a:spLocks/>
          </p:cNvSpPr>
          <p:nvPr/>
        </p:nvSpPr>
        <p:spPr>
          <a:xfrm>
            <a:off x="1166692" y="5036457"/>
            <a:ext cx="10101578" cy="130628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s-ES" sz="3600" dirty="0"/>
              <a:t>A escala mundial la </a:t>
            </a:r>
            <a:r>
              <a:rPr lang="es-ES" sz="3600" b="1" dirty="0"/>
              <a:t>MALA ALIMENTACIÓN </a:t>
            </a:r>
            <a:r>
              <a:rPr lang="es-ES" sz="3600" dirty="0"/>
              <a:t>se relaciona con </a:t>
            </a:r>
            <a:r>
              <a:rPr lang="es-ES" sz="3600" b="1" dirty="0"/>
              <a:t>PROBLEMAS CARDIOVASCULARES</a:t>
            </a:r>
            <a:endParaRPr lang="en-US" sz="3600" b="1" dirty="0"/>
          </a:p>
        </p:txBody>
      </p:sp>
    </p:spTree>
    <p:extLst>
      <p:ext uri="{BB962C8B-B14F-4D97-AF65-F5344CB8AC3E}">
        <p14:creationId xmlns:p14="http://schemas.microsoft.com/office/powerpoint/2010/main" val="40934960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Hexágono 7"/>
          <p:cNvSpPr/>
          <p:nvPr/>
        </p:nvSpPr>
        <p:spPr>
          <a:xfrm>
            <a:off x="6502406" y="-2612"/>
            <a:ext cx="3508828" cy="2605314"/>
          </a:xfrm>
          <a:prstGeom prst="hexagon">
            <a:avLst>
              <a:gd name="adj" fmla="val 30014"/>
              <a:gd name="vf" fmla="val 115470"/>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p:cNvSpPr>
            <a:spLocks noGrp="1"/>
          </p:cNvSpPr>
          <p:nvPr>
            <p:ph type="title"/>
          </p:nvPr>
        </p:nvSpPr>
        <p:spPr>
          <a:xfrm>
            <a:off x="406399" y="365125"/>
            <a:ext cx="6734629" cy="1325563"/>
          </a:xfrm>
        </p:spPr>
        <p:txBody>
          <a:bodyPr>
            <a:normAutofit/>
          </a:bodyPr>
          <a:lstStyle/>
          <a:p>
            <a:r>
              <a:rPr lang="es-ES" b="1" dirty="0">
                <a:latin typeface="Franklin Gothic Heavy" panose="020B0903020102020204" pitchFamily="34" charset="0"/>
              </a:rPr>
              <a:t>¿CÓMO COMBATIR LA </a:t>
            </a:r>
            <a:r>
              <a:rPr lang="es-ES" b="1" dirty="0">
                <a:solidFill>
                  <a:schemeClr val="accent6"/>
                </a:solidFill>
                <a:effectLst>
                  <a:outerShdw blurRad="38100" dist="38100" dir="2700000" algn="tl">
                    <a:srgbClr val="000000">
                      <a:alpha val="43137"/>
                    </a:srgbClr>
                  </a:outerShdw>
                </a:effectLst>
                <a:latin typeface="Franklin Gothic Heavy" panose="020B0903020102020204" pitchFamily="34" charset="0"/>
              </a:rPr>
              <a:t>DESNUTRICIÓN</a:t>
            </a:r>
            <a:r>
              <a:rPr lang="es-ES" b="1" dirty="0">
                <a:latin typeface="Franklin Gothic Heavy" panose="020B0903020102020204" pitchFamily="34" charset="0"/>
              </a:rPr>
              <a:t>?</a:t>
            </a:r>
            <a:endParaRPr lang="en-US" dirty="0"/>
          </a:p>
        </p:txBody>
      </p:sp>
      <p:sp>
        <p:nvSpPr>
          <p:cNvPr id="3" name="Marcador de contenido 2"/>
          <p:cNvSpPr>
            <a:spLocks noGrp="1"/>
          </p:cNvSpPr>
          <p:nvPr>
            <p:ph idx="1"/>
          </p:nvPr>
        </p:nvSpPr>
        <p:spPr>
          <a:xfrm>
            <a:off x="580571" y="1963852"/>
            <a:ext cx="5921835" cy="4538547"/>
          </a:xfrm>
        </p:spPr>
        <p:txBody>
          <a:bodyPr>
            <a:noAutofit/>
          </a:bodyPr>
          <a:lstStyle/>
          <a:p>
            <a:pPr marL="0" indent="0">
              <a:buNone/>
            </a:pPr>
            <a:r>
              <a:rPr lang="es-ES" sz="2000" b="1" dirty="0"/>
              <a:t>1. Acceso a atención sanitaria</a:t>
            </a:r>
          </a:p>
          <a:p>
            <a:pPr marL="0" indent="0">
              <a:buNone/>
            </a:pPr>
            <a:r>
              <a:rPr lang="es-ES" sz="2000" dirty="0"/>
              <a:t>Cuando la atención sanitaria es escasa y los niños no reciben la atención que necesitan para su edad, es muy difícil detectar posibles casos de desnutrición. Las revisiones rutinarias de peso y estatura son una de las herramientas principales para diagnosticar si un niño está desnutrido.</a:t>
            </a:r>
          </a:p>
          <a:p>
            <a:pPr marL="0" indent="0">
              <a:buNone/>
            </a:pPr>
            <a:endParaRPr lang="es-ES" sz="2000" dirty="0"/>
          </a:p>
          <a:p>
            <a:pPr marL="0" indent="0">
              <a:buNone/>
            </a:pPr>
            <a:r>
              <a:rPr lang="es-ES" sz="2000" b="1" dirty="0"/>
              <a:t>2. Formación de madres y padres</a:t>
            </a:r>
          </a:p>
          <a:p>
            <a:pPr marL="0" indent="0">
              <a:buNone/>
            </a:pPr>
            <a:r>
              <a:rPr lang="es-ES" sz="2000" dirty="0"/>
              <a:t>En los países con altos niveles de desnutrición, los alimentos son escasos. Sin embargo, está comprobado que enseñar a los padres qué alimentos de los que tienen a su alcance son más beneficiosos para sus hijos ayuda a combatir la desnutrición.</a:t>
            </a:r>
          </a:p>
        </p:txBody>
      </p:sp>
      <p:sp>
        <p:nvSpPr>
          <p:cNvPr id="4" name="Hexágono 3"/>
          <p:cNvSpPr/>
          <p:nvPr/>
        </p:nvSpPr>
        <p:spPr>
          <a:xfrm>
            <a:off x="6538692" y="4252689"/>
            <a:ext cx="3508828" cy="2605314"/>
          </a:xfrm>
          <a:prstGeom prst="hexagon">
            <a:avLst>
              <a:gd name="adj" fmla="val 30014"/>
              <a:gd name="vf" fmla="val 115470"/>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Hexágono 4"/>
          <p:cNvSpPr/>
          <p:nvPr/>
        </p:nvSpPr>
        <p:spPr>
          <a:xfrm>
            <a:off x="6691085" y="-2609"/>
            <a:ext cx="8287657" cy="6860609"/>
          </a:xfrm>
          <a:prstGeom prst="hexagon">
            <a:avLst>
              <a:gd name="adj" fmla="val 25994"/>
              <a:gd name="vf" fmla="val 115470"/>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79498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Hexágono 7"/>
          <p:cNvSpPr/>
          <p:nvPr/>
        </p:nvSpPr>
        <p:spPr>
          <a:xfrm>
            <a:off x="6502406" y="-2612"/>
            <a:ext cx="3508828" cy="2605314"/>
          </a:xfrm>
          <a:prstGeom prst="hexagon">
            <a:avLst>
              <a:gd name="adj" fmla="val 30014"/>
              <a:gd name="vf" fmla="val 115470"/>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p:cNvSpPr>
            <a:spLocks noGrp="1"/>
          </p:cNvSpPr>
          <p:nvPr>
            <p:ph type="title"/>
          </p:nvPr>
        </p:nvSpPr>
        <p:spPr>
          <a:xfrm>
            <a:off x="406399" y="574070"/>
            <a:ext cx="6734629" cy="1325563"/>
          </a:xfrm>
        </p:spPr>
        <p:txBody>
          <a:bodyPr>
            <a:normAutofit/>
          </a:bodyPr>
          <a:lstStyle/>
          <a:p>
            <a:r>
              <a:rPr lang="es-ES" b="1" dirty="0">
                <a:latin typeface="Franklin Gothic Heavy" panose="020B0903020102020204" pitchFamily="34" charset="0"/>
              </a:rPr>
              <a:t>¿CÓMO COMBATIR LA </a:t>
            </a:r>
            <a:r>
              <a:rPr lang="es-ES" b="1" dirty="0">
                <a:solidFill>
                  <a:schemeClr val="accent6"/>
                </a:solidFill>
                <a:effectLst>
                  <a:outerShdw blurRad="38100" dist="38100" dir="2700000" algn="tl">
                    <a:srgbClr val="000000">
                      <a:alpha val="43137"/>
                    </a:srgbClr>
                  </a:outerShdw>
                </a:effectLst>
                <a:latin typeface="Franklin Gothic Heavy" panose="020B0903020102020204" pitchFamily="34" charset="0"/>
              </a:rPr>
              <a:t>DESNUTRICIÓN</a:t>
            </a:r>
            <a:r>
              <a:rPr lang="es-ES" b="1" dirty="0">
                <a:latin typeface="Franklin Gothic Heavy" panose="020B0903020102020204" pitchFamily="34" charset="0"/>
              </a:rPr>
              <a:t>?</a:t>
            </a:r>
            <a:endParaRPr lang="en-US" dirty="0"/>
          </a:p>
        </p:txBody>
      </p:sp>
      <p:sp>
        <p:nvSpPr>
          <p:cNvPr id="3" name="Marcador de contenido 2"/>
          <p:cNvSpPr>
            <a:spLocks noGrp="1"/>
          </p:cNvSpPr>
          <p:nvPr>
            <p:ph idx="1"/>
          </p:nvPr>
        </p:nvSpPr>
        <p:spPr>
          <a:xfrm>
            <a:off x="693057" y="2249713"/>
            <a:ext cx="5490029" cy="3802743"/>
          </a:xfrm>
        </p:spPr>
        <p:txBody>
          <a:bodyPr>
            <a:normAutofit/>
          </a:bodyPr>
          <a:lstStyle/>
          <a:p>
            <a:pPr marL="0" indent="0">
              <a:buNone/>
            </a:pPr>
            <a:r>
              <a:rPr lang="es-ES" sz="2200" b="1" dirty="0"/>
              <a:t>3. Alimento terapéutico</a:t>
            </a:r>
          </a:p>
          <a:p>
            <a:pPr marL="0" indent="0">
              <a:buNone/>
            </a:pPr>
            <a:r>
              <a:rPr lang="es-ES" sz="2200" dirty="0"/>
              <a:t>Por ejemplo en Perú existen proyectos para la erradicación de la anemia con productos como las chispitas y a nivel mundial se utiliza una pasta de concentrado de maní que contiene los nutrientes necesarios para la recuperación de los niños que sufren desnutrición aguda grave. Su uso se ha extendido en los últimos años, impulsado por la posibilidad de utilizarlo en casa y por los beneficios que se obtienen en un corto plazo, entre 6 y 8 semanas. </a:t>
            </a:r>
          </a:p>
          <a:p>
            <a:pPr marL="0" indent="0">
              <a:buNone/>
            </a:pPr>
            <a:endParaRPr lang="es-ES" dirty="0"/>
          </a:p>
          <a:p>
            <a:pPr marL="0" indent="0">
              <a:buNone/>
            </a:pPr>
            <a:endParaRPr lang="en-US" dirty="0"/>
          </a:p>
        </p:txBody>
      </p:sp>
      <p:sp>
        <p:nvSpPr>
          <p:cNvPr id="4" name="Hexágono 3"/>
          <p:cNvSpPr/>
          <p:nvPr/>
        </p:nvSpPr>
        <p:spPr>
          <a:xfrm>
            <a:off x="8040914" y="4252686"/>
            <a:ext cx="3508828" cy="2605314"/>
          </a:xfrm>
          <a:prstGeom prst="hexagon">
            <a:avLst>
              <a:gd name="adj" fmla="val 30014"/>
              <a:gd name="vf" fmla="val 115470"/>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4" name="Picture 2" descr="Chispitas – SIGMA Corp"/>
          <p:cNvPicPr>
            <a:picLocks noChangeAspect="1" noChangeArrowheads="1"/>
          </p:cNvPicPr>
          <p:nvPr/>
        </p:nvPicPr>
        <p:blipFill rotWithShape="1">
          <a:blip r:embed="rId2">
            <a:extLst>
              <a:ext uri="{28A0092B-C50C-407E-A947-70E740481C1C}">
                <a14:useLocalDpi xmlns:a14="http://schemas.microsoft.com/office/drawing/2010/main" val="0"/>
              </a:ext>
            </a:extLst>
          </a:blip>
          <a:srcRect l="2464" t="31903" r="5242" b="6567"/>
          <a:stretch/>
        </p:blipFill>
        <p:spPr bwMode="auto">
          <a:xfrm>
            <a:off x="6319158" y="1690688"/>
            <a:ext cx="5205186" cy="3470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632369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4342</TotalTime>
  <Words>775</Words>
  <Application>Microsoft Office PowerPoint</Application>
  <PresentationFormat>Panorámica</PresentationFormat>
  <Paragraphs>67</Paragraphs>
  <Slides>17</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17</vt:i4>
      </vt:variant>
    </vt:vector>
  </HeadingPairs>
  <TitlesOfParts>
    <vt:vector size="23" baseType="lpstr">
      <vt:lpstr>Arial</vt:lpstr>
      <vt:lpstr>Bahnschrift</vt:lpstr>
      <vt:lpstr>Calibri</vt:lpstr>
      <vt:lpstr>Calibri Light</vt:lpstr>
      <vt:lpstr>Franklin Gothic Heavy</vt:lpstr>
      <vt:lpstr>Tema de Office</vt:lpstr>
      <vt:lpstr>PREVENCIÓN  DE LA  MALNUTRICIÓN</vt:lpstr>
      <vt:lpstr>Presentación de PowerPoint</vt:lpstr>
      <vt:lpstr>Los 2 lados de la MALNUTRICIÓN…</vt:lpstr>
      <vt:lpstr>Presentación de PowerPoint</vt:lpstr>
      <vt:lpstr>Presentación de PowerPoint</vt:lpstr>
      <vt:lpstr>COSTES DE LA MALNUTRICIÓN</vt:lpstr>
      <vt:lpstr>Presentación de PowerPoint</vt:lpstr>
      <vt:lpstr>¿CÓMO COMBATIR LA DESNUTRICIÓN?</vt:lpstr>
      <vt:lpstr>¿CÓMO COMBATIR LA DESNUTRICIÓN?</vt:lpstr>
      <vt:lpstr>¿CÓMO COMBATIR LA DESNUTRICIÓN?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User</dc:creator>
  <cp:lastModifiedBy>Flavia  Rengifo Acosta</cp:lastModifiedBy>
  <cp:revision>54</cp:revision>
  <dcterms:created xsi:type="dcterms:W3CDTF">2022-06-07T23:19:25Z</dcterms:created>
  <dcterms:modified xsi:type="dcterms:W3CDTF">2022-06-16T18:41:26Z</dcterms:modified>
</cp:coreProperties>
</file>