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8" r:id="rId1"/>
  </p:sldMasterIdLst>
  <p:sldIdLst>
    <p:sldId id="345" r:id="rId2"/>
    <p:sldId id="336" r:id="rId3"/>
    <p:sldId id="352" r:id="rId4"/>
    <p:sldId id="359" r:id="rId5"/>
    <p:sldId id="371" r:id="rId6"/>
    <p:sldId id="348" r:id="rId7"/>
    <p:sldId id="366" r:id="rId8"/>
    <p:sldId id="368" r:id="rId9"/>
    <p:sldId id="353" r:id="rId10"/>
    <p:sldId id="365" r:id="rId11"/>
    <p:sldId id="364" r:id="rId12"/>
    <p:sldId id="369" r:id="rId13"/>
    <p:sldId id="360" r:id="rId14"/>
    <p:sldId id="361" r:id="rId15"/>
    <p:sldId id="362" r:id="rId16"/>
    <p:sldId id="370" r:id="rId17"/>
    <p:sldId id="354" r:id="rId18"/>
    <p:sldId id="347" r:id="rId19"/>
  </p:sldIdLst>
  <p:sldSz cx="9144000" cy="6858000" type="screen4x3"/>
  <p:notesSz cx="9144000" cy="6858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CC00FF"/>
    <a:srgbClr val="F8A15A"/>
    <a:srgbClr val="F6903C"/>
    <a:srgbClr val="E5F35F"/>
    <a:srgbClr val="FF0000"/>
    <a:srgbClr val="E10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460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fld id="{1D8BD707-D9CF-40AE-B4C6-C98DA3205C09}" type="datetimeFigureOut">
              <a:rPr lang="en-US" smtClean="0"/>
              <a:t>8/15/2022</a:t>
            </a:fld>
            <a:endParaRPr lang="en-US"/>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1203970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1D8BD707-D9CF-40AE-B4C6-C98DA3205C09}" type="datetimeFigureOut">
              <a:rPr lang="en-US" smtClean="0"/>
              <a:t>8/15/2022</a:t>
            </a:fld>
            <a:endParaRPr lang="en-US"/>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122736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1D8BD707-D9CF-40AE-B4C6-C98DA3205C09}" type="datetimeFigureOut">
              <a:rPr lang="en-US" smtClean="0"/>
              <a:t>8/15/2022</a:t>
            </a:fld>
            <a:endParaRPr lang="en-US"/>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428359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1D8BD707-D9CF-40AE-B4C6-C98DA3205C09}" type="datetimeFigureOut">
              <a:rPr lang="en-US" smtClean="0"/>
              <a:t>8/15/2022</a:t>
            </a:fld>
            <a:endParaRPr lang="en-US"/>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173931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D8BD707-D9CF-40AE-B4C6-C98DA3205C09}" type="datetimeFigureOut">
              <a:rPr lang="en-US" smtClean="0"/>
              <a:t>8/15/2022</a:t>
            </a:fld>
            <a:endParaRPr lang="en-US"/>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278578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fld id="{1D8BD707-D9CF-40AE-B4C6-C98DA3205C09}" type="datetimeFigureOut">
              <a:rPr lang="en-US" smtClean="0"/>
              <a:t>8/15/2022</a:t>
            </a:fld>
            <a:endParaRPr lang="en-US"/>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36993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fld id="{1D8BD707-D9CF-40AE-B4C6-C98DA3205C09}" type="datetimeFigureOut">
              <a:rPr lang="en-US" smtClean="0"/>
              <a:t>8/15/2022</a:t>
            </a:fld>
            <a:endParaRPr lang="en-US"/>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424213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fld id="{1D8BD707-D9CF-40AE-B4C6-C98DA3205C09}" type="datetimeFigureOut">
              <a:rPr lang="en-US" smtClean="0"/>
              <a:t>8/15/2022</a:t>
            </a:fld>
            <a:endParaRPr lang="en-US"/>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161948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8BD707-D9CF-40AE-B4C6-C98DA3205C09}" type="datetimeFigureOut">
              <a:rPr lang="en-US" smtClean="0"/>
              <a:t>8/15/2022</a:t>
            </a:fld>
            <a:endParaRPr lang="en-US"/>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21667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8BD707-D9CF-40AE-B4C6-C98DA3205C09}" type="datetimeFigureOut">
              <a:rPr lang="en-US" smtClean="0"/>
              <a:t>8/15/2022</a:t>
            </a:fld>
            <a:endParaRPr lang="en-US"/>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214242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8BD707-D9CF-40AE-B4C6-C98DA3205C09}" type="datetimeFigureOut">
              <a:rPr lang="en-US" smtClean="0"/>
              <a:t>8/15/2022</a:t>
            </a:fld>
            <a:endParaRPr lang="en-US"/>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379455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8/15/2022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s-PE" smtClean="0"/>
              <a:t>‹Nº›</a:t>
            </a:fld>
            <a:endParaRPr lang="es-PE"/>
          </a:p>
        </p:txBody>
      </p:sp>
    </p:spTree>
    <p:extLst>
      <p:ext uri="{BB962C8B-B14F-4D97-AF65-F5344CB8AC3E}">
        <p14:creationId xmlns:p14="http://schemas.microsoft.com/office/powerpoint/2010/main" val="416141537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18.png" /></Relationships>
</file>

<file path=ppt/slides/_rels/slide1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20.png" /></Relationships>
</file>

<file path=ppt/slides/_rels/slide1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7.png" /></Relationships>
</file>

<file path=ppt/slides/_rels/slide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t="5269"/>
          <a:stretch>
            <a:fillRect/>
          </a:stretch>
        </p:blipFill>
        <p:spPr bwMode="auto">
          <a:xfrm>
            <a:off x="0" y="0"/>
            <a:ext cx="9144000" cy="6858000"/>
          </a:xfrm>
          <a:prstGeom prst="rect">
            <a:avLst/>
          </a:prstGeom>
          <a:ln>
            <a:noFill/>
          </a:ln>
          <a:effectLst>
            <a:softEdge rad="0"/>
          </a:effectLst>
        </p:spPr>
      </p:pic>
      <p:sp>
        <p:nvSpPr>
          <p:cNvPr id="7" name="6 CuadroTexto"/>
          <p:cNvSpPr txBox="1"/>
          <p:nvPr/>
        </p:nvSpPr>
        <p:spPr>
          <a:xfrm>
            <a:off x="1066800" y="3025850"/>
            <a:ext cx="7197811" cy="1077218"/>
          </a:xfrm>
          <a:prstGeom prst="rect">
            <a:avLst/>
          </a:prstGeom>
          <a:noFill/>
          <a:ln w="38100">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US" sz="3200" b="1" spc="50">
                <a:ln w="3175">
                  <a:solidFill>
                    <a:srgbClr val="FFFF00"/>
                  </a:solidFill>
                </a:ln>
                <a:solidFill>
                  <a:srgbClr val="FF0000"/>
                </a:solidFill>
                <a:latin typeface="Arial Black" pitchFamily="34" charset="0"/>
              </a:rPr>
              <a:t>1. Farmacia del Centro médico de la EMCH “CFB</a:t>
            </a:r>
            <a:r>
              <a:rPr lang="es-PE" sz="3200" b="1" spc="50">
                <a:ln w="3175">
                  <a:solidFill>
                    <a:srgbClr val="FFFF00"/>
                  </a:solidFill>
                </a:ln>
                <a:solidFill>
                  <a:srgbClr val="FF0000"/>
                </a:solidFill>
                <a:latin typeface="Arial Black" pitchFamily="34" charset="0"/>
              </a:rPr>
              <a:t>” </a:t>
            </a:r>
            <a:endParaRPr lang="x-none" sz="3200" b="1" spc="50" dirty="0">
              <a:ln w="3175">
                <a:solidFill>
                  <a:srgbClr val="FFFF00"/>
                </a:solidFill>
              </a:ln>
              <a:solidFill>
                <a:srgbClr val="FF0000"/>
              </a:solidFill>
              <a:latin typeface="Arial Black" pitchFamily="34" charset="0"/>
            </a:endParaRPr>
          </a:p>
        </p:txBody>
      </p:sp>
      <p:sp>
        <p:nvSpPr>
          <p:cNvPr id="11" name="Rectangle 2"/>
          <p:cNvSpPr txBox="1">
            <a:spLocks noChangeArrowheads="1"/>
          </p:cNvSpPr>
          <p:nvPr/>
        </p:nvSpPr>
        <p:spPr bwMode="auto">
          <a:xfrm>
            <a:off x="221775" y="41966"/>
            <a:ext cx="8700449" cy="1711995"/>
          </a:xfrm>
          <a:prstGeom prst="rect">
            <a:avLst/>
          </a:prstGeom>
          <a:noFill/>
          <a:ln w="9525">
            <a:noFill/>
            <a:miter lim="800000"/>
            <a:headEnd/>
            <a:tailEnd/>
          </a:ln>
          <a:effectLst>
            <a:outerShdw blurRad="50800" dist="38100" dir="13500000" algn="br" rotWithShape="0">
              <a:prstClr val="black">
                <a:alpha val="40000"/>
              </a:prstClr>
            </a:outerShdw>
          </a:effectLst>
        </p:spPr>
        <p:txBody>
          <a:bodyPr anchor="ctr"/>
          <a:lstStyle/>
          <a:p>
            <a:pPr algn="ctr">
              <a:defRPr/>
            </a:pPr>
            <a:r>
              <a:rPr lang="es-PE" sz="3400" b="1"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ESCUELA MILITAR DE CHORRILLOS</a:t>
            </a:r>
            <a:endParaRPr lang="x-none" sz="3400" b="1"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a:p>
            <a:pPr algn="ctr">
              <a:defRPr/>
            </a:pPr>
            <a:r>
              <a:rPr lang="es-PE" sz="2400" b="1" kern="0" dirty="0">
                <a:solidFill>
                  <a:prstClr val="black"/>
                </a:solidFill>
                <a:effectLst>
                  <a:outerShdw blurRad="38100" dist="38100" dir="2700000" algn="tl">
                    <a:srgbClr val="000000">
                      <a:alpha val="43137"/>
                    </a:srgbClr>
                  </a:outerShdw>
                </a:effectLst>
                <a:latin typeface="Calibri"/>
                <a:cs typeface="Times New Roman" pitchFamily="18" charset="0"/>
              </a:rPr>
              <a:t>“CORONEL FRANCISCO BOLOGNESI”</a:t>
            </a:r>
          </a:p>
          <a:p>
            <a:pPr algn="ctr">
              <a:defRPr/>
            </a:pPr>
            <a:endParaRPr lang="es-PE" sz="3400" b="1"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85134620-B33C-5384-388B-68BC1CEF22A9}"/>
              </a:ext>
            </a:extLst>
          </p:cNvPr>
          <p:cNvSpPr txBox="1"/>
          <p:nvPr/>
        </p:nvSpPr>
        <p:spPr>
          <a:xfrm>
            <a:off x="3655800" y="2495257"/>
            <a:ext cx="1828800" cy="1828800"/>
          </a:xfrm>
          <a:prstGeom prst="rect">
            <a:avLst/>
          </a:prstGeom>
          <a:noFill/>
        </p:spPr>
        <p:txBody>
          <a:bodyPr wrap="square" rtlCol="0">
            <a:spAutoFit/>
          </a:bodyPr>
          <a:lstStyle/>
          <a:p>
            <a:pPr algn="l"/>
            <a:endParaRPr lang="es-US"/>
          </a:p>
        </p:txBody>
      </p:sp>
      <p:sp>
        <p:nvSpPr>
          <p:cNvPr id="3" name="CuadroTexto 2">
            <a:extLst>
              <a:ext uri="{FF2B5EF4-FFF2-40B4-BE49-F238E27FC236}">
                <a16:creationId xmlns:a16="http://schemas.microsoft.com/office/drawing/2014/main" id="{AA12CA98-7343-DA7C-6112-274617505BEA}"/>
              </a:ext>
            </a:extLst>
          </p:cNvPr>
          <p:cNvSpPr txBox="1"/>
          <p:nvPr/>
        </p:nvSpPr>
        <p:spPr>
          <a:xfrm>
            <a:off x="5251427" y="5018869"/>
            <a:ext cx="4946792" cy="1200329"/>
          </a:xfrm>
          <a:prstGeom prst="rect">
            <a:avLst/>
          </a:prstGeom>
          <a:noFill/>
        </p:spPr>
        <p:txBody>
          <a:bodyPr wrap="square" rtlCol="0">
            <a:spAutoFit/>
          </a:bodyPr>
          <a:lstStyle/>
          <a:p>
            <a:pPr algn="l"/>
            <a:r>
              <a:rPr lang="es-US" b="1" dirty="0" err="1">
                <a:solidFill>
                  <a:schemeClr val="tx2">
                    <a:lumMod val="75000"/>
                  </a:schemeClr>
                </a:solidFill>
              </a:rPr>
              <a:t>Serumistas</a:t>
            </a:r>
            <a:r>
              <a:rPr lang="es-US" b="1" dirty="0">
                <a:solidFill>
                  <a:schemeClr val="tx2">
                    <a:lumMod val="75000"/>
                  </a:schemeClr>
                </a:solidFill>
              </a:rPr>
              <a:t>:</a:t>
            </a:r>
          </a:p>
          <a:p>
            <a:pPr algn="l"/>
            <a:r>
              <a:rPr lang="es-US" b="1" dirty="0">
                <a:solidFill>
                  <a:schemeClr val="tx2">
                    <a:lumMod val="75000"/>
                  </a:schemeClr>
                </a:solidFill>
              </a:rPr>
              <a:t>-     Katherine Carrera</a:t>
            </a:r>
          </a:p>
          <a:p>
            <a:pPr marL="285750" indent="-285750" algn="l">
              <a:buFontTx/>
              <a:buChar char="-"/>
            </a:pPr>
            <a:r>
              <a:rPr lang="es-US" b="1" dirty="0">
                <a:solidFill>
                  <a:schemeClr val="tx2">
                    <a:lumMod val="75000"/>
                  </a:schemeClr>
                </a:solidFill>
              </a:rPr>
              <a:t>Tatiana </a:t>
            </a:r>
            <a:r>
              <a:rPr lang="es-US" b="1" dirty="0" err="1">
                <a:solidFill>
                  <a:schemeClr val="tx2">
                    <a:lumMod val="75000"/>
                  </a:schemeClr>
                </a:solidFill>
              </a:rPr>
              <a:t>Guimarey</a:t>
            </a:r>
            <a:endParaRPr lang="es-US" b="1" dirty="0">
              <a:solidFill>
                <a:schemeClr val="tx2">
                  <a:lumMod val="75000"/>
                </a:schemeClr>
              </a:solidFill>
            </a:endParaRPr>
          </a:p>
          <a:p>
            <a:pPr marL="285750" indent="-285750" algn="l">
              <a:buFontTx/>
              <a:buChar char="-"/>
            </a:pPr>
            <a:r>
              <a:rPr lang="es-US" b="1" dirty="0" err="1">
                <a:solidFill>
                  <a:schemeClr val="tx2">
                    <a:lumMod val="75000"/>
                  </a:schemeClr>
                </a:solidFill>
              </a:rPr>
              <a:t>Fancy</a:t>
            </a:r>
            <a:r>
              <a:rPr lang="es-US" b="1" dirty="0">
                <a:solidFill>
                  <a:schemeClr val="tx2">
                    <a:lumMod val="75000"/>
                  </a:schemeClr>
                </a:solidFill>
              </a:rPr>
              <a:t> Miranda </a:t>
            </a:r>
          </a:p>
        </p:txBody>
      </p:sp>
    </p:spTree>
    <p:extLst>
      <p:ext uri="{BB962C8B-B14F-4D97-AF65-F5344CB8AC3E}">
        <p14:creationId xmlns:p14="http://schemas.microsoft.com/office/powerpoint/2010/main" val="2379241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13999-F46B-37FA-2D73-33CC2ACAF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695D44D8-238F-40E7-A673-1DB17AB25934}"/>
              </a:ext>
            </a:extLst>
          </p:cNvPr>
          <p:cNvSpPr txBox="1"/>
          <p:nvPr/>
        </p:nvSpPr>
        <p:spPr>
          <a:xfrm>
            <a:off x="723900" y="2142530"/>
            <a:ext cx="7772400" cy="2185214"/>
          </a:xfrm>
          <a:prstGeom prst="rect">
            <a:avLst/>
          </a:prstGeom>
          <a:noFill/>
        </p:spPr>
        <p:txBody>
          <a:bodyPr wrap="square" rtlCol="0">
            <a:spAutoFit/>
          </a:bodyPr>
          <a:lstStyle/>
          <a:p>
            <a:r>
              <a:rPr lang="es-PE" sz="2000" dirty="0">
                <a:solidFill>
                  <a:srgbClr val="FF0000"/>
                </a:solidFill>
                <a:latin typeface="Lucida Handwriting" panose="03010101010101010101" pitchFamily="66" charset="0"/>
              </a:rPr>
              <a:t>DESCRIPCIÓN: </a:t>
            </a:r>
          </a:p>
          <a:p>
            <a:endParaRPr lang="es-PE" dirty="0">
              <a:solidFill>
                <a:srgbClr val="FF0000"/>
              </a:solidFill>
              <a:latin typeface="Baskerville Old Face" panose="02020602080505020303" pitchFamily="18" charset="0"/>
            </a:endParaRPr>
          </a:p>
          <a:p>
            <a:pPr marL="285750" indent="-285750" algn="just">
              <a:buFont typeface="Arial" panose="020B0604020202020204" pitchFamily="34" charset="0"/>
              <a:buChar char="•"/>
            </a:pPr>
            <a:r>
              <a:rPr lang="es-PE" sz="2000" b="1" i="1" dirty="0">
                <a:solidFill>
                  <a:srgbClr val="002060"/>
                </a:solidFill>
              </a:rPr>
              <a:t>Usualmente inicia  entre 1 y 3 días del inicio de la fiebre , con una duración de entre 2 a 4 semanas.</a:t>
            </a:r>
          </a:p>
          <a:p>
            <a:pPr marL="285750" indent="-285750" algn="just">
              <a:buFont typeface="Arial" panose="020B0604020202020204" pitchFamily="34" charset="0"/>
              <a:buChar char="•"/>
            </a:pPr>
            <a:r>
              <a:rPr lang="es-PE" sz="2000" b="1" i="1" dirty="0">
                <a:solidFill>
                  <a:srgbClr val="002060"/>
                </a:solidFill>
              </a:rPr>
              <a:t>Incluye palmas y plantas</a:t>
            </a:r>
          </a:p>
          <a:p>
            <a:pPr marL="285750" indent="-285750" algn="just">
              <a:buFont typeface="Arial" panose="020B0604020202020204" pitchFamily="34" charset="0"/>
              <a:buChar char="•"/>
            </a:pPr>
            <a:r>
              <a:rPr lang="es-PE" sz="2000" b="1" i="1" dirty="0">
                <a:solidFill>
                  <a:srgbClr val="002060"/>
                </a:solidFill>
              </a:rPr>
              <a:t>Número de lesiones varia de un numero reducido a miles.</a:t>
            </a:r>
          </a:p>
          <a:p>
            <a:endParaRPr lang="es-PE" dirty="0"/>
          </a:p>
        </p:txBody>
      </p:sp>
      <p:sp>
        <p:nvSpPr>
          <p:cNvPr id="7" name="CuadroTexto 6">
            <a:extLst>
              <a:ext uri="{FF2B5EF4-FFF2-40B4-BE49-F238E27FC236}">
                <a16:creationId xmlns:a16="http://schemas.microsoft.com/office/drawing/2014/main" id="{1CBB01B0-ED9C-4A10-A006-1F4AFCC32046}"/>
              </a:ext>
            </a:extLst>
          </p:cNvPr>
          <p:cNvSpPr txBox="1"/>
          <p:nvPr/>
        </p:nvSpPr>
        <p:spPr>
          <a:xfrm>
            <a:off x="914400" y="1047233"/>
            <a:ext cx="7315200" cy="923330"/>
          </a:xfrm>
          <a:prstGeom prst="rect">
            <a:avLst/>
          </a:prstGeom>
          <a:solidFill>
            <a:srgbClr val="E5F35F"/>
          </a:solidFill>
        </p:spPr>
        <p:txBody>
          <a:bodyPr wrap="square" rtlCol="0">
            <a:spAutoFit/>
          </a:bodyPr>
          <a:lstStyle/>
          <a:p>
            <a:r>
              <a:rPr lang="es-PE" sz="3600" b="1" dirty="0">
                <a:solidFill>
                  <a:srgbClr val="002060"/>
                </a:solidFill>
                <a:latin typeface="Lucida Handwriting" panose="03010101010101010101" pitchFamily="66" charset="0"/>
              </a:rPr>
              <a:t>COMPROMISO D</a:t>
            </a:r>
            <a:r>
              <a:rPr lang="es-US" sz="3600" b="1" dirty="0">
                <a:solidFill>
                  <a:srgbClr val="002060"/>
                </a:solidFill>
                <a:latin typeface="Lucida Handwriting" panose="03010101010101010101" pitchFamily="66" charset="0"/>
              </a:rPr>
              <a:t>É</a:t>
            </a:r>
            <a:r>
              <a:rPr lang="es-PE" sz="3600" b="1" dirty="0">
                <a:solidFill>
                  <a:srgbClr val="002060"/>
                </a:solidFill>
                <a:latin typeface="Lucida Handwriting" panose="03010101010101010101" pitchFamily="66" charset="0"/>
              </a:rPr>
              <a:t>RMICO </a:t>
            </a:r>
          </a:p>
          <a:p>
            <a:endParaRPr lang="es-PE" dirty="0"/>
          </a:p>
        </p:txBody>
      </p:sp>
      <p:pic>
        <p:nvPicPr>
          <p:cNvPr id="8" name="Imagen 7">
            <a:extLst>
              <a:ext uri="{FF2B5EF4-FFF2-40B4-BE49-F238E27FC236}">
                <a16:creationId xmlns:a16="http://schemas.microsoft.com/office/drawing/2014/main" id="{FD55B8F1-A0AB-4F17-9A20-BAF1398A8394}"/>
              </a:ext>
            </a:extLst>
          </p:cNvPr>
          <p:cNvPicPr>
            <a:picLocks noChangeAspect="1"/>
          </p:cNvPicPr>
          <p:nvPr/>
        </p:nvPicPr>
        <p:blipFill>
          <a:blip r:embed="rId3"/>
          <a:stretch>
            <a:fillRect/>
          </a:stretch>
        </p:blipFill>
        <p:spPr>
          <a:xfrm>
            <a:off x="5657850" y="3931805"/>
            <a:ext cx="3048000" cy="2411244"/>
          </a:xfrm>
          <a:prstGeom prst="rect">
            <a:avLst/>
          </a:prstGeom>
          <a:ln>
            <a:noFill/>
          </a:ln>
          <a:effectLst>
            <a:softEdge rad="112500"/>
          </a:effectLst>
        </p:spPr>
      </p:pic>
      <p:sp>
        <p:nvSpPr>
          <p:cNvPr id="9" name="CuadroTexto 8">
            <a:extLst>
              <a:ext uri="{FF2B5EF4-FFF2-40B4-BE49-F238E27FC236}">
                <a16:creationId xmlns:a16="http://schemas.microsoft.com/office/drawing/2014/main" id="{32D938F9-1E6B-43CF-917A-FA78B492618B}"/>
              </a:ext>
            </a:extLst>
          </p:cNvPr>
          <p:cNvSpPr txBox="1"/>
          <p:nvPr/>
        </p:nvSpPr>
        <p:spPr>
          <a:xfrm>
            <a:off x="723900" y="4029432"/>
            <a:ext cx="5143500" cy="2215991"/>
          </a:xfrm>
          <a:prstGeom prst="rect">
            <a:avLst/>
          </a:prstGeom>
          <a:noFill/>
        </p:spPr>
        <p:txBody>
          <a:bodyPr wrap="square" rtlCol="0">
            <a:spAutoFit/>
          </a:bodyPr>
          <a:lstStyle/>
          <a:p>
            <a:pPr marL="285750" indent="-285750" algn="just">
              <a:buFont typeface="Arial" panose="020B0604020202020204" pitchFamily="34" charset="0"/>
              <a:buChar char="•"/>
            </a:pPr>
            <a:r>
              <a:rPr lang="es-PE" sz="2000" b="1" i="1" dirty="0">
                <a:solidFill>
                  <a:srgbClr val="002060"/>
                </a:solidFill>
              </a:rPr>
              <a:t>Las lesiones  evolucionan sincrónicamente.</a:t>
            </a:r>
          </a:p>
          <a:p>
            <a:pPr marL="285750" indent="-285750" algn="just">
              <a:buFont typeface="Arial" panose="020B0604020202020204" pitchFamily="34" charset="0"/>
              <a:buChar char="•"/>
            </a:pPr>
            <a:r>
              <a:rPr lang="es-PE" sz="2000" b="1" i="1" dirty="0">
                <a:solidFill>
                  <a:srgbClr val="002060"/>
                </a:solidFill>
              </a:rPr>
              <a:t>Se describe como lesiones dolorosas, hasta que alcanzan la etapa de costra cuando se vuelven pruriginosas.</a:t>
            </a:r>
          </a:p>
          <a:p>
            <a:pPr marL="285750" indent="-285750" algn="just">
              <a:buFont typeface="Arial" panose="020B0604020202020204" pitchFamily="34" charset="0"/>
              <a:buChar char="•"/>
            </a:pPr>
            <a:r>
              <a:rPr lang="es-PE" sz="2000" b="1" i="1" dirty="0">
                <a:solidFill>
                  <a:srgbClr val="002060"/>
                </a:solidFill>
              </a:rPr>
              <a:t>Evolución de lesiones dérmicas: mácula – pápula – vesícula pústula-costra. </a:t>
            </a:r>
          </a:p>
          <a:p>
            <a:endParaRPr lang="es-PE" dirty="0"/>
          </a:p>
        </p:txBody>
      </p:sp>
    </p:spTree>
    <p:extLst>
      <p:ext uri="{BB962C8B-B14F-4D97-AF65-F5344CB8AC3E}">
        <p14:creationId xmlns:p14="http://schemas.microsoft.com/office/powerpoint/2010/main" val="389833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9D6112-D593-5185-2C81-F8F04C39B881}"/>
              </a:ext>
            </a:extLst>
          </p:cNvPr>
          <p:cNvSpPr>
            <a:spLocks noGrp="1"/>
          </p:cNvSpPr>
          <p:nvPr>
            <p:ph idx="1"/>
          </p:nvPr>
        </p:nvSpPr>
        <p:spPr>
          <a:xfrm>
            <a:off x="457200" y="2209800"/>
            <a:ext cx="8229600" cy="3048000"/>
          </a:xfrm>
        </p:spPr>
        <p:txBody>
          <a:bodyPr>
            <a:normAutofit/>
          </a:bodyPr>
          <a:lstStyle/>
          <a:p>
            <a:pPr algn="just"/>
            <a:r>
              <a:rPr lang="es-MX" sz="2200" b="1" i="1" dirty="0">
                <a:solidFill>
                  <a:srgbClr val="002060"/>
                </a:solidFill>
              </a:rPr>
              <a:t>Por contacto físico estrecho , con erupciones o lesiones en la piel de una persona infectada.</a:t>
            </a:r>
          </a:p>
          <a:p>
            <a:pPr algn="just"/>
            <a:r>
              <a:rPr lang="es-MX" sz="2200" b="1" i="1" dirty="0">
                <a:solidFill>
                  <a:srgbClr val="002060"/>
                </a:solidFill>
              </a:rPr>
              <a:t>Por contacto de la piel durante las relaciones sexuales con personas infectadas.</a:t>
            </a:r>
          </a:p>
          <a:p>
            <a:pPr algn="just"/>
            <a:r>
              <a:rPr lang="es-MX" sz="2200" b="1" i="1" dirty="0">
                <a:solidFill>
                  <a:srgbClr val="002060"/>
                </a:solidFill>
              </a:rPr>
              <a:t>Al tocar o manipular materiales contaminados como prendas de vestir , utensilios o la ropa de cama de una persona infectada.</a:t>
            </a:r>
          </a:p>
          <a:p>
            <a:pPr algn="just"/>
            <a:r>
              <a:rPr lang="es-MX" sz="2200" b="1" i="1" dirty="0">
                <a:solidFill>
                  <a:srgbClr val="002060"/>
                </a:solidFill>
              </a:rPr>
              <a:t>Por las goticulas respiratorias expulsadas al hablar, toser o estornudar.</a:t>
            </a:r>
          </a:p>
          <a:p>
            <a:pPr marL="0" indent="0" algn="just">
              <a:buNone/>
            </a:pPr>
            <a:endParaRPr lang="es-MX" sz="3000" dirty="0"/>
          </a:p>
        </p:txBody>
      </p:sp>
      <p:pic>
        <p:nvPicPr>
          <p:cNvPr id="4" name="Imagen 3">
            <a:extLst>
              <a:ext uri="{FF2B5EF4-FFF2-40B4-BE49-F238E27FC236}">
                <a16:creationId xmlns:a16="http://schemas.microsoft.com/office/drawing/2014/main" id="{A9675D65-8F0D-4801-C73A-44F60769B3A9}"/>
              </a:ext>
            </a:extLst>
          </p:cNvPr>
          <p:cNvPicPr>
            <a:picLocks noChangeAspect="1"/>
          </p:cNvPicPr>
          <p:nvPr/>
        </p:nvPicPr>
        <p:blipFill>
          <a:blip r:embed="rId2"/>
          <a:stretch>
            <a:fillRect/>
          </a:stretch>
        </p:blipFill>
        <p:spPr>
          <a:xfrm>
            <a:off x="0" y="466661"/>
            <a:ext cx="9144000" cy="530352"/>
          </a:xfrm>
          <a:prstGeom prst="rect">
            <a:avLst/>
          </a:prstGeom>
        </p:spPr>
      </p:pic>
      <p:sp>
        <p:nvSpPr>
          <p:cNvPr id="6" name="CuadroTexto 5">
            <a:extLst>
              <a:ext uri="{FF2B5EF4-FFF2-40B4-BE49-F238E27FC236}">
                <a16:creationId xmlns:a16="http://schemas.microsoft.com/office/drawing/2014/main" id="{4337235D-9BB5-4D8B-81D7-D3D8AEC81EAE}"/>
              </a:ext>
            </a:extLst>
          </p:cNvPr>
          <p:cNvSpPr txBox="1"/>
          <p:nvPr/>
        </p:nvSpPr>
        <p:spPr>
          <a:xfrm>
            <a:off x="914400" y="1047233"/>
            <a:ext cx="7315200" cy="923330"/>
          </a:xfrm>
          <a:prstGeom prst="rect">
            <a:avLst/>
          </a:prstGeom>
          <a:solidFill>
            <a:srgbClr val="E5F35F"/>
          </a:solidFill>
        </p:spPr>
        <p:txBody>
          <a:bodyPr wrap="square" rtlCol="0">
            <a:spAutoFit/>
          </a:bodyPr>
          <a:lstStyle/>
          <a:p>
            <a:r>
              <a:rPr lang="es-PE" sz="3600" b="1" dirty="0">
                <a:solidFill>
                  <a:srgbClr val="002060"/>
                </a:solidFill>
                <a:latin typeface="Lucida Handwriting" panose="03010101010101010101" pitchFamily="66" charset="0"/>
              </a:rPr>
              <a:t>FORMAS DE CONTAGIO:</a:t>
            </a:r>
          </a:p>
          <a:p>
            <a:endParaRPr lang="es-PE" dirty="0"/>
          </a:p>
        </p:txBody>
      </p:sp>
      <p:pic>
        <p:nvPicPr>
          <p:cNvPr id="2" name="Imagen 1">
            <a:extLst>
              <a:ext uri="{FF2B5EF4-FFF2-40B4-BE49-F238E27FC236}">
                <a16:creationId xmlns:a16="http://schemas.microsoft.com/office/drawing/2014/main" id="{B93B8CA4-70F9-4FBD-8300-01DC17D61AF1}"/>
              </a:ext>
            </a:extLst>
          </p:cNvPr>
          <p:cNvPicPr>
            <a:picLocks noChangeAspect="1"/>
          </p:cNvPicPr>
          <p:nvPr/>
        </p:nvPicPr>
        <p:blipFill>
          <a:blip r:embed="rId3"/>
          <a:stretch>
            <a:fillRect/>
          </a:stretch>
        </p:blipFill>
        <p:spPr>
          <a:xfrm>
            <a:off x="4343400" y="4876800"/>
            <a:ext cx="3429000" cy="1734067"/>
          </a:xfrm>
          <a:prstGeom prst="rect">
            <a:avLst/>
          </a:prstGeom>
          <a:ln>
            <a:noFill/>
          </a:ln>
          <a:effectLst>
            <a:softEdge rad="112500"/>
          </a:effectLst>
        </p:spPr>
      </p:pic>
    </p:spTree>
    <p:extLst>
      <p:ext uri="{BB962C8B-B14F-4D97-AF65-F5344CB8AC3E}">
        <p14:creationId xmlns:p14="http://schemas.microsoft.com/office/powerpoint/2010/main" val="289084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9D6112-D593-5185-2C81-F8F04C39B881}"/>
              </a:ext>
            </a:extLst>
          </p:cNvPr>
          <p:cNvSpPr>
            <a:spLocks noGrp="1"/>
          </p:cNvSpPr>
          <p:nvPr>
            <p:ph idx="1"/>
          </p:nvPr>
        </p:nvSpPr>
        <p:spPr>
          <a:xfrm>
            <a:off x="609600" y="1752601"/>
            <a:ext cx="8229600" cy="3048000"/>
          </a:xfrm>
        </p:spPr>
        <p:txBody>
          <a:bodyPr>
            <a:normAutofit/>
          </a:bodyPr>
          <a:lstStyle/>
          <a:p>
            <a:pPr marL="0" indent="0" algn="just">
              <a:buNone/>
            </a:pPr>
            <a:endParaRPr lang="es-MX" sz="3000" dirty="0"/>
          </a:p>
          <a:p>
            <a:pPr marL="0" indent="0" algn="just">
              <a:buNone/>
            </a:pPr>
            <a:r>
              <a:rPr lang="es-MX" sz="3000" dirty="0"/>
              <a:t>“</a:t>
            </a:r>
          </a:p>
        </p:txBody>
      </p:sp>
      <p:pic>
        <p:nvPicPr>
          <p:cNvPr id="4" name="Imagen 3">
            <a:extLst>
              <a:ext uri="{FF2B5EF4-FFF2-40B4-BE49-F238E27FC236}">
                <a16:creationId xmlns:a16="http://schemas.microsoft.com/office/drawing/2014/main" id="{A9675D65-8F0D-4801-C73A-44F60769B3A9}"/>
              </a:ext>
            </a:extLst>
          </p:cNvPr>
          <p:cNvPicPr>
            <a:picLocks noChangeAspect="1"/>
          </p:cNvPicPr>
          <p:nvPr/>
        </p:nvPicPr>
        <p:blipFill>
          <a:blip r:embed="rId2"/>
          <a:stretch>
            <a:fillRect/>
          </a:stretch>
        </p:blipFill>
        <p:spPr>
          <a:xfrm>
            <a:off x="0" y="466661"/>
            <a:ext cx="9144000" cy="530352"/>
          </a:xfrm>
          <a:prstGeom prst="rect">
            <a:avLst/>
          </a:prstGeom>
        </p:spPr>
      </p:pic>
      <p:graphicFrame>
        <p:nvGraphicFramePr>
          <p:cNvPr id="5" name="Tabla 7">
            <a:extLst>
              <a:ext uri="{FF2B5EF4-FFF2-40B4-BE49-F238E27FC236}">
                <a16:creationId xmlns:a16="http://schemas.microsoft.com/office/drawing/2014/main" id="{F30F0FFF-889A-4002-A20E-1325305845BD}"/>
              </a:ext>
            </a:extLst>
          </p:cNvPr>
          <p:cNvGraphicFramePr>
            <a:graphicFrameLocks noGrp="1"/>
          </p:cNvGraphicFramePr>
          <p:nvPr/>
        </p:nvGraphicFramePr>
        <p:xfrm>
          <a:off x="304800" y="1094140"/>
          <a:ext cx="8534400" cy="5120640"/>
        </p:xfrm>
        <a:graphic>
          <a:graphicData uri="http://schemas.openxmlformats.org/drawingml/2006/table">
            <a:tbl>
              <a:tblPr firstRow="1" bandRow="1">
                <a:tableStyleId>{EB344D84-9AFB-497E-A393-DC336BA19D2E}</a:tableStyleId>
              </a:tblPr>
              <a:tblGrid>
                <a:gridCol w="1545021">
                  <a:extLst>
                    <a:ext uri="{9D8B030D-6E8A-4147-A177-3AD203B41FA5}">
                      <a16:colId xmlns:a16="http://schemas.microsoft.com/office/drawing/2014/main" val="3134554821"/>
                    </a:ext>
                  </a:extLst>
                </a:gridCol>
                <a:gridCol w="2133600">
                  <a:extLst>
                    <a:ext uri="{9D8B030D-6E8A-4147-A177-3AD203B41FA5}">
                      <a16:colId xmlns:a16="http://schemas.microsoft.com/office/drawing/2014/main" val="709437564"/>
                    </a:ext>
                  </a:extLst>
                </a:gridCol>
                <a:gridCol w="2722179">
                  <a:extLst>
                    <a:ext uri="{9D8B030D-6E8A-4147-A177-3AD203B41FA5}">
                      <a16:colId xmlns:a16="http://schemas.microsoft.com/office/drawing/2014/main" val="2672209451"/>
                    </a:ext>
                  </a:extLst>
                </a:gridCol>
                <a:gridCol w="2133600">
                  <a:extLst>
                    <a:ext uri="{9D8B030D-6E8A-4147-A177-3AD203B41FA5}">
                      <a16:colId xmlns:a16="http://schemas.microsoft.com/office/drawing/2014/main" val="2073753607"/>
                    </a:ext>
                  </a:extLst>
                </a:gridCol>
              </a:tblGrid>
              <a:tr h="370840">
                <a:tc>
                  <a:txBody>
                    <a:bodyPr/>
                    <a:lstStyle/>
                    <a:p>
                      <a:r>
                        <a:rPr lang="es-PE" dirty="0"/>
                        <a:t>LESIÓN CARDINAL</a:t>
                      </a:r>
                    </a:p>
                  </a:txBody>
                  <a:tcPr/>
                </a:tc>
                <a:tc>
                  <a:txBody>
                    <a:bodyPr/>
                    <a:lstStyle/>
                    <a:p>
                      <a:r>
                        <a:rPr lang="es-PE" dirty="0"/>
                        <a:t>CLÍNICO</a:t>
                      </a:r>
                    </a:p>
                  </a:txBody>
                  <a:tcPr/>
                </a:tc>
                <a:tc>
                  <a:txBody>
                    <a:bodyPr/>
                    <a:lstStyle/>
                    <a:p>
                      <a:r>
                        <a:rPr lang="es-PE" dirty="0"/>
                        <a:t>EPIDEMIOLÓGICO</a:t>
                      </a:r>
                    </a:p>
                  </a:txBody>
                  <a:tcPr/>
                </a:tc>
                <a:tc>
                  <a:txBody>
                    <a:bodyPr/>
                    <a:lstStyle/>
                    <a:p>
                      <a:r>
                        <a:rPr lang="es-PE" dirty="0"/>
                        <a:t>EXCLUSIÓN </a:t>
                      </a:r>
                    </a:p>
                  </a:txBody>
                  <a:tcPr/>
                </a:tc>
                <a:extLst>
                  <a:ext uri="{0D108BD9-81ED-4DB2-BD59-A6C34878D82A}">
                    <a16:rowId xmlns:a16="http://schemas.microsoft.com/office/drawing/2014/main" val="4101217066"/>
                  </a:ext>
                </a:extLst>
              </a:tr>
              <a:tr h="370840">
                <a:tc>
                  <a:txBody>
                    <a:bodyPr/>
                    <a:lstStyle/>
                    <a:p>
                      <a:r>
                        <a:rPr lang="es-PE" dirty="0"/>
                        <a:t>Persona de cualquier edad que presenta un exantema </a:t>
                      </a:r>
                    </a:p>
                  </a:txBody>
                  <a:tcPr/>
                </a:tc>
                <a:tc>
                  <a:txBody>
                    <a:bodyPr/>
                    <a:lstStyle/>
                    <a:p>
                      <a:pPr marL="285750" indent="-285750">
                        <a:buFont typeface="Arial" panose="020B0604020202020204" pitchFamily="34" charset="0"/>
                        <a:buChar char="•"/>
                      </a:pPr>
                      <a:r>
                        <a:rPr lang="es-PE" dirty="0"/>
                        <a:t>Fiebre </a:t>
                      </a:r>
                      <a:r>
                        <a:rPr lang="es-PE" dirty="0" err="1"/>
                        <a:t>t°</a:t>
                      </a:r>
                      <a:r>
                        <a:rPr lang="es-PE" dirty="0"/>
                        <a:t>&gt;38.5°C.</a:t>
                      </a:r>
                    </a:p>
                    <a:p>
                      <a:pPr marL="285750" indent="-285750">
                        <a:buFont typeface="Arial" panose="020B0604020202020204" pitchFamily="34" charset="0"/>
                        <a:buChar char="•"/>
                      </a:pPr>
                      <a:r>
                        <a:rPr lang="es-PE" dirty="0"/>
                        <a:t>Cefalea.</a:t>
                      </a:r>
                    </a:p>
                    <a:p>
                      <a:pPr marL="285750" indent="-285750">
                        <a:buFont typeface="Arial" panose="020B0604020202020204" pitchFamily="34" charset="0"/>
                        <a:buChar char="•"/>
                      </a:pPr>
                      <a:r>
                        <a:rPr lang="es-PE" dirty="0"/>
                        <a:t>Mialgia.</a:t>
                      </a:r>
                    </a:p>
                    <a:p>
                      <a:pPr marL="285750" indent="-285750">
                        <a:buFont typeface="Arial" panose="020B0604020202020204" pitchFamily="34" charset="0"/>
                        <a:buChar char="•"/>
                      </a:pPr>
                      <a:r>
                        <a:rPr lang="es-PE" dirty="0"/>
                        <a:t>Dolor de espalda.</a:t>
                      </a:r>
                    </a:p>
                    <a:p>
                      <a:pPr marL="285750" indent="-285750">
                        <a:buFont typeface="Arial" panose="020B0604020202020204" pitchFamily="34" charset="0"/>
                        <a:buChar char="•"/>
                      </a:pPr>
                      <a:r>
                        <a:rPr lang="es-PE" dirty="0"/>
                        <a:t>Astenia.</a:t>
                      </a:r>
                    </a:p>
                    <a:p>
                      <a:pPr marL="285750" indent="-285750">
                        <a:buFont typeface="Arial" panose="020B0604020202020204" pitchFamily="34" charset="0"/>
                        <a:buChar char="•"/>
                      </a:pPr>
                      <a:r>
                        <a:rPr lang="es-PE" dirty="0" err="1"/>
                        <a:t>Linfadenopatía</a:t>
                      </a:r>
                      <a:r>
                        <a:rPr lang="es-PE" dirty="0"/>
                        <a:t>. </a:t>
                      </a:r>
                    </a:p>
                    <a:p>
                      <a:endParaRPr lang="es-PE" dirty="0"/>
                    </a:p>
                    <a:p>
                      <a:endParaRPr lang="es-PE" dirty="0"/>
                    </a:p>
                  </a:txBody>
                  <a:tcPr/>
                </a:tc>
                <a:tc>
                  <a:txBody>
                    <a:bodyPr/>
                    <a:lstStyle/>
                    <a:p>
                      <a:r>
                        <a:rPr lang="es-PE" dirty="0"/>
                        <a:t>Contacto físico directo (incluido el contacto sexual, contacto con materiales contaminados como ropa o ropa de cama) o exposición sin protección respiratoria u ocular a un caso probable o confirmado en los 21 días anteriores al inicio de los síntomas .</a:t>
                      </a:r>
                    </a:p>
                    <a:p>
                      <a:r>
                        <a:rPr lang="es-PE" dirty="0"/>
                        <a:t>Con antecedentes de viaje a un país con casos confirmados a los 21 días previos al inicio de los síntomas </a:t>
                      </a:r>
                    </a:p>
                  </a:txBody>
                  <a:tcPr/>
                </a:tc>
                <a:tc>
                  <a:txBody>
                    <a:bodyPr/>
                    <a:lstStyle/>
                    <a:p>
                      <a:r>
                        <a:rPr lang="es-PE" dirty="0"/>
                        <a:t>Cuya cusa del exantema agudo ha sido identificado el agente etiológico, sin embargo de cumplir caso probable se debe realizar la obtención de muestra para viruela de mono considerando posible coinfección. </a:t>
                      </a:r>
                    </a:p>
                  </a:txBody>
                  <a:tcPr/>
                </a:tc>
                <a:extLst>
                  <a:ext uri="{0D108BD9-81ED-4DB2-BD59-A6C34878D82A}">
                    <a16:rowId xmlns:a16="http://schemas.microsoft.com/office/drawing/2014/main" val="1720450561"/>
                  </a:ext>
                </a:extLst>
              </a:tr>
            </a:tbl>
          </a:graphicData>
        </a:graphic>
      </p:graphicFrame>
    </p:spTree>
    <p:extLst>
      <p:ext uri="{BB962C8B-B14F-4D97-AF65-F5344CB8AC3E}">
        <p14:creationId xmlns:p14="http://schemas.microsoft.com/office/powerpoint/2010/main" val="223694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13999-F46B-37FA-2D73-33CC2ACAF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695D44D8-238F-40E7-A673-1DB17AB25934}"/>
              </a:ext>
            </a:extLst>
          </p:cNvPr>
          <p:cNvSpPr txBox="1"/>
          <p:nvPr/>
        </p:nvSpPr>
        <p:spPr>
          <a:xfrm>
            <a:off x="685800" y="3014662"/>
            <a:ext cx="7772400" cy="3447098"/>
          </a:xfrm>
          <a:prstGeom prst="rect">
            <a:avLst/>
          </a:prstGeom>
          <a:noFill/>
        </p:spPr>
        <p:txBody>
          <a:bodyPr wrap="square" rtlCol="0">
            <a:spAutoFit/>
          </a:bodyPr>
          <a:lstStyle/>
          <a:p>
            <a:r>
              <a:rPr lang="es-PE" sz="2000" b="1" dirty="0">
                <a:solidFill>
                  <a:srgbClr val="FF0000"/>
                </a:solidFill>
                <a:latin typeface="Lucida Handwriting" panose="03010101010101010101" pitchFamily="66" charset="0"/>
              </a:rPr>
              <a:t>EL PROFESIONAL DE LA SALUD:</a:t>
            </a:r>
          </a:p>
          <a:p>
            <a:endParaRPr lang="es-PE" sz="2000" dirty="0">
              <a:solidFill>
                <a:srgbClr val="FF0000"/>
              </a:solidFill>
              <a:latin typeface="Lucida Handwriting" panose="03010101010101010101" pitchFamily="66" charset="0"/>
            </a:endParaRPr>
          </a:p>
          <a:p>
            <a:pPr marL="342900" indent="-342900" algn="just">
              <a:buFont typeface="Arial" panose="020B0604020202020204" pitchFamily="34" charset="0"/>
              <a:buChar char="•"/>
            </a:pPr>
            <a:r>
              <a:rPr lang="es-PE" sz="2000" b="1" i="1" dirty="0">
                <a:solidFill>
                  <a:srgbClr val="002060"/>
                </a:solidFill>
              </a:rPr>
              <a:t>Examinará  su sarpullido</a:t>
            </a:r>
          </a:p>
          <a:p>
            <a:pPr marL="342900" indent="-342900" algn="just">
              <a:buFont typeface="Arial" panose="020B0604020202020204" pitchFamily="34" charset="0"/>
              <a:buChar char="•"/>
            </a:pPr>
            <a:r>
              <a:rPr lang="es-PE" sz="2000" b="1" i="1" dirty="0">
                <a:solidFill>
                  <a:srgbClr val="002060"/>
                </a:solidFill>
              </a:rPr>
              <a:t>Tomara una muestra del tejido de una de las llagas para analizarla en busca del virus de la viruela de mono.</a:t>
            </a:r>
          </a:p>
          <a:p>
            <a:pPr marL="342900" indent="-342900" algn="just">
              <a:buFont typeface="Arial" panose="020B0604020202020204" pitchFamily="34" charset="0"/>
              <a:buChar char="•"/>
            </a:pPr>
            <a:r>
              <a:rPr lang="es-PE" sz="2000" b="1" i="1" dirty="0">
                <a:solidFill>
                  <a:srgbClr val="002060"/>
                </a:solidFill>
              </a:rPr>
              <a:t>Puede solicitar un examen de sangre  para comprobar si tiene el virus o si tiene anticuerpos  contra el virus. los anticuerpos son proteínas que su sistema inmunitario produce para combatir sustancias  extrañas como virus y bacterias.</a:t>
            </a:r>
          </a:p>
          <a:p>
            <a:pPr algn="just"/>
            <a:endParaRPr lang="es-PE" sz="2000" dirty="0"/>
          </a:p>
          <a:p>
            <a:endParaRPr lang="es-PE" dirty="0"/>
          </a:p>
        </p:txBody>
      </p:sp>
      <p:sp>
        <p:nvSpPr>
          <p:cNvPr id="7" name="CuadroTexto 6">
            <a:extLst>
              <a:ext uri="{FF2B5EF4-FFF2-40B4-BE49-F238E27FC236}">
                <a16:creationId xmlns:a16="http://schemas.microsoft.com/office/drawing/2014/main" id="{1CBB01B0-ED9C-4A10-A006-1F4AFCC32046}"/>
              </a:ext>
            </a:extLst>
          </p:cNvPr>
          <p:cNvSpPr txBox="1"/>
          <p:nvPr/>
        </p:nvSpPr>
        <p:spPr>
          <a:xfrm>
            <a:off x="914400" y="1047233"/>
            <a:ext cx="7315200" cy="1477328"/>
          </a:xfrm>
          <a:prstGeom prst="rect">
            <a:avLst/>
          </a:prstGeom>
          <a:solidFill>
            <a:srgbClr val="E5F35F"/>
          </a:solidFill>
        </p:spPr>
        <p:txBody>
          <a:bodyPr wrap="square" rtlCol="0">
            <a:spAutoFit/>
          </a:bodyPr>
          <a:lstStyle/>
          <a:p>
            <a:r>
              <a:rPr lang="es-US" sz="3600" b="1" dirty="0">
                <a:solidFill>
                  <a:srgbClr val="002060"/>
                </a:solidFill>
                <a:latin typeface="Lucida Handwriting" panose="03010101010101010101" pitchFamily="66" charset="0"/>
              </a:rPr>
              <a:t>¿</a:t>
            </a:r>
            <a:r>
              <a:rPr lang="es-PE" sz="3600" b="1" dirty="0">
                <a:solidFill>
                  <a:srgbClr val="002060"/>
                </a:solidFill>
                <a:latin typeface="Lucida Handwriting" panose="03010101010101010101" pitchFamily="66" charset="0"/>
              </a:rPr>
              <a:t>C</a:t>
            </a:r>
            <a:r>
              <a:rPr lang="es-US" sz="3600" b="1" dirty="0" err="1">
                <a:solidFill>
                  <a:srgbClr val="002060"/>
                </a:solidFill>
                <a:latin typeface="Lucida Handwriting" panose="03010101010101010101" pitchFamily="66" charset="0"/>
              </a:rPr>
              <a:t>Ó</a:t>
            </a:r>
            <a:r>
              <a:rPr lang="es-PE" sz="3600" b="1" dirty="0">
                <a:solidFill>
                  <a:srgbClr val="002060"/>
                </a:solidFill>
                <a:latin typeface="Lucida Handwriting" panose="03010101010101010101" pitchFamily="66" charset="0"/>
              </a:rPr>
              <a:t>MO SE DIAGNOSTICA LA VIRUELA </a:t>
            </a:r>
            <a:r>
              <a:rPr lang="es-US" sz="3600" b="1" dirty="0">
                <a:solidFill>
                  <a:srgbClr val="002060"/>
                </a:solidFill>
                <a:latin typeface="Lucida Handwriting" panose="03010101010101010101" pitchFamily="66" charset="0"/>
              </a:rPr>
              <a:t>DEL</a:t>
            </a:r>
            <a:r>
              <a:rPr lang="es-PE" sz="3600" b="1" dirty="0">
                <a:solidFill>
                  <a:srgbClr val="002060"/>
                </a:solidFill>
                <a:latin typeface="Lucida Handwriting" panose="03010101010101010101" pitchFamily="66" charset="0"/>
              </a:rPr>
              <a:t> MONO? </a:t>
            </a:r>
          </a:p>
          <a:p>
            <a:endParaRPr lang="es-PE" dirty="0"/>
          </a:p>
        </p:txBody>
      </p:sp>
      <p:pic>
        <p:nvPicPr>
          <p:cNvPr id="2" name="Imagen 1">
            <a:extLst>
              <a:ext uri="{FF2B5EF4-FFF2-40B4-BE49-F238E27FC236}">
                <a16:creationId xmlns:a16="http://schemas.microsoft.com/office/drawing/2014/main" id="{9240B4CC-251E-49C8-A32D-89349ECFC0CA}"/>
              </a:ext>
            </a:extLst>
          </p:cNvPr>
          <p:cNvPicPr>
            <a:picLocks noChangeAspect="1"/>
          </p:cNvPicPr>
          <p:nvPr/>
        </p:nvPicPr>
        <p:blipFill>
          <a:blip r:embed="rId3"/>
          <a:stretch>
            <a:fillRect/>
          </a:stretch>
        </p:blipFill>
        <p:spPr>
          <a:xfrm>
            <a:off x="5857875" y="2133599"/>
            <a:ext cx="2600325" cy="1762125"/>
          </a:xfrm>
          <a:prstGeom prst="rect">
            <a:avLst/>
          </a:prstGeom>
          <a:ln>
            <a:noFill/>
          </a:ln>
          <a:effectLst>
            <a:softEdge rad="112500"/>
          </a:effectLst>
        </p:spPr>
      </p:pic>
    </p:spTree>
    <p:extLst>
      <p:ext uri="{BB962C8B-B14F-4D97-AF65-F5344CB8AC3E}">
        <p14:creationId xmlns:p14="http://schemas.microsoft.com/office/powerpoint/2010/main" val="283010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13999-F46B-37FA-2D73-33CC2ACAF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695D44D8-238F-40E7-A673-1DB17AB25934}"/>
              </a:ext>
            </a:extLst>
          </p:cNvPr>
          <p:cNvSpPr txBox="1"/>
          <p:nvPr/>
        </p:nvSpPr>
        <p:spPr>
          <a:xfrm>
            <a:off x="626693" y="2671445"/>
            <a:ext cx="7772400" cy="3139321"/>
          </a:xfrm>
          <a:prstGeom prst="rect">
            <a:avLst/>
          </a:prstGeom>
          <a:noFill/>
        </p:spPr>
        <p:txBody>
          <a:bodyPr wrap="square" rtlCol="0">
            <a:spAutoFit/>
          </a:bodyPr>
          <a:lstStyle/>
          <a:p>
            <a:pPr algn="just"/>
            <a:r>
              <a:rPr lang="es-PE" sz="2000" b="1" i="1" dirty="0">
                <a:solidFill>
                  <a:srgbClr val="002060"/>
                </a:solidFill>
              </a:rPr>
              <a:t>No existe un tratamiento comprobado y seguro para  infección por el virus de la viruela de mono.</a:t>
            </a:r>
          </a:p>
          <a:p>
            <a:pPr algn="just"/>
            <a:r>
              <a:rPr lang="es-PE" sz="2000" b="1" i="1" dirty="0">
                <a:solidFill>
                  <a:srgbClr val="002060"/>
                </a:solidFill>
              </a:rPr>
              <a:t>El tratamiento de la viruela de mono es de apoyo.</a:t>
            </a:r>
          </a:p>
          <a:p>
            <a:pPr algn="just"/>
            <a:r>
              <a:rPr lang="es-PE" sz="2000" b="1" i="1" dirty="0">
                <a:solidFill>
                  <a:srgbClr val="002060"/>
                </a:solidFill>
              </a:rPr>
              <a:t>Los medicamentos antivirales </a:t>
            </a:r>
            <a:r>
              <a:rPr lang="es-PE" sz="2000" b="1" i="1" dirty="0" err="1">
                <a:solidFill>
                  <a:srgbClr val="002060"/>
                </a:solidFill>
              </a:rPr>
              <a:t>cidofovir</a:t>
            </a:r>
            <a:r>
              <a:rPr lang="es-PE" sz="2000" b="1" i="1" dirty="0">
                <a:solidFill>
                  <a:srgbClr val="002060"/>
                </a:solidFill>
              </a:rPr>
              <a:t> o </a:t>
            </a:r>
            <a:r>
              <a:rPr lang="es-PE" sz="2000" b="1" i="1" dirty="0" err="1">
                <a:solidFill>
                  <a:srgbClr val="002060"/>
                </a:solidFill>
              </a:rPr>
              <a:t>brincidofovir</a:t>
            </a:r>
            <a:r>
              <a:rPr lang="es-US" sz="2000" b="1" i="1" dirty="0">
                <a:solidFill>
                  <a:srgbClr val="002060"/>
                </a:solidFill>
              </a:rPr>
              <a:t>, </a:t>
            </a:r>
            <a:r>
              <a:rPr lang="es-PE" sz="2000" b="1" i="1" dirty="0">
                <a:solidFill>
                  <a:srgbClr val="002060"/>
                </a:solidFill>
              </a:rPr>
              <a:t>todos estos medicamentos tienen actividad contra la viruela del simio in vitro y en modelos experimentales. Sin embargo, ninguno de estos fármacos han sido estudiados ni usados en áreas endémicas para el tratamiento de la viruela del mono.</a:t>
            </a:r>
          </a:p>
          <a:p>
            <a:pPr algn="just"/>
            <a:endParaRPr lang="es-PE" sz="2000" b="1" i="1" dirty="0"/>
          </a:p>
          <a:p>
            <a:endParaRPr lang="es-PE" dirty="0"/>
          </a:p>
        </p:txBody>
      </p:sp>
      <p:sp>
        <p:nvSpPr>
          <p:cNvPr id="7" name="CuadroTexto 6">
            <a:extLst>
              <a:ext uri="{FF2B5EF4-FFF2-40B4-BE49-F238E27FC236}">
                <a16:creationId xmlns:a16="http://schemas.microsoft.com/office/drawing/2014/main" id="{1CBB01B0-ED9C-4A10-A006-1F4AFCC32046}"/>
              </a:ext>
            </a:extLst>
          </p:cNvPr>
          <p:cNvSpPr txBox="1"/>
          <p:nvPr/>
        </p:nvSpPr>
        <p:spPr>
          <a:xfrm>
            <a:off x="739669" y="994397"/>
            <a:ext cx="8040873" cy="1477328"/>
          </a:xfrm>
          <a:prstGeom prst="rect">
            <a:avLst/>
          </a:prstGeom>
          <a:solidFill>
            <a:srgbClr val="E5F35F"/>
          </a:solidFill>
        </p:spPr>
        <p:txBody>
          <a:bodyPr wrap="square" rtlCol="0">
            <a:spAutoFit/>
          </a:bodyPr>
          <a:lstStyle/>
          <a:p>
            <a:r>
              <a:rPr lang="es-US" sz="3600" b="1" dirty="0">
                <a:solidFill>
                  <a:srgbClr val="002060"/>
                </a:solidFill>
                <a:latin typeface="Lucida Handwriting" panose="03010101010101010101" pitchFamily="66" charset="0"/>
              </a:rPr>
              <a:t>¿</a:t>
            </a:r>
            <a:r>
              <a:rPr lang="es-PE" sz="3600" b="1" dirty="0">
                <a:solidFill>
                  <a:srgbClr val="002060"/>
                </a:solidFill>
                <a:latin typeface="Lucida Handwriting" panose="03010101010101010101" pitchFamily="66" charset="0"/>
              </a:rPr>
              <a:t>EXISTE TRATAMIENTO PARA LA VIRUELA DEL MONO? </a:t>
            </a:r>
          </a:p>
          <a:p>
            <a:endParaRPr lang="es-PE" dirty="0"/>
          </a:p>
        </p:txBody>
      </p:sp>
      <p:pic>
        <p:nvPicPr>
          <p:cNvPr id="2" name="Imagen 1">
            <a:extLst>
              <a:ext uri="{FF2B5EF4-FFF2-40B4-BE49-F238E27FC236}">
                <a16:creationId xmlns:a16="http://schemas.microsoft.com/office/drawing/2014/main" id="{818403AE-4221-4F28-BD2A-6674AD5206C7}"/>
              </a:ext>
            </a:extLst>
          </p:cNvPr>
          <p:cNvPicPr>
            <a:picLocks noChangeAspect="1"/>
          </p:cNvPicPr>
          <p:nvPr/>
        </p:nvPicPr>
        <p:blipFill>
          <a:blip r:embed="rId3"/>
          <a:stretch>
            <a:fillRect/>
          </a:stretch>
        </p:blipFill>
        <p:spPr>
          <a:xfrm>
            <a:off x="4724400" y="4853504"/>
            <a:ext cx="3200400" cy="1914525"/>
          </a:xfrm>
          <a:prstGeom prst="rect">
            <a:avLst/>
          </a:prstGeom>
          <a:ln>
            <a:noFill/>
          </a:ln>
          <a:effectLst>
            <a:softEdge rad="112500"/>
          </a:effectLst>
        </p:spPr>
      </p:pic>
    </p:spTree>
    <p:extLst>
      <p:ext uri="{BB962C8B-B14F-4D97-AF65-F5344CB8AC3E}">
        <p14:creationId xmlns:p14="http://schemas.microsoft.com/office/powerpoint/2010/main" val="11200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13999-F46B-37FA-2D73-33CC2ACAF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a:extLst>
              <a:ext uri="{FF2B5EF4-FFF2-40B4-BE49-F238E27FC236}">
                <a16:creationId xmlns:a16="http://schemas.microsoft.com/office/drawing/2014/main" id="{1CBB01B0-ED9C-4A10-A006-1F4AFCC32046}"/>
              </a:ext>
            </a:extLst>
          </p:cNvPr>
          <p:cNvSpPr txBox="1"/>
          <p:nvPr/>
        </p:nvSpPr>
        <p:spPr>
          <a:xfrm>
            <a:off x="914400" y="915298"/>
            <a:ext cx="4191000" cy="923330"/>
          </a:xfrm>
          <a:prstGeom prst="rect">
            <a:avLst/>
          </a:prstGeom>
          <a:solidFill>
            <a:srgbClr val="E5F35F"/>
          </a:solidFill>
        </p:spPr>
        <p:txBody>
          <a:bodyPr wrap="square" rtlCol="0">
            <a:spAutoFit/>
          </a:bodyPr>
          <a:lstStyle/>
          <a:p>
            <a:r>
              <a:rPr lang="es-PE" sz="3600" b="1" dirty="0">
                <a:solidFill>
                  <a:srgbClr val="002060"/>
                </a:solidFill>
                <a:latin typeface="Lucida Handwriting" panose="03010101010101010101" pitchFamily="66" charset="0"/>
              </a:rPr>
              <a:t>PREVENCI</a:t>
            </a:r>
            <a:r>
              <a:rPr lang="es-US" sz="3600" b="1" dirty="0" err="1">
                <a:solidFill>
                  <a:srgbClr val="002060"/>
                </a:solidFill>
                <a:latin typeface="Lucida Handwriting" panose="03010101010101010101" pitchFamily="66" charset="0"/>
              </a:rPr>
              <a:t>Ó</a:t>
            </a:r>
            <a:r>
              <a:rPr lang="es-PE" sz="3600" b="1" dirty="0">
                <a:solidFill>
                  <a:srgbClr val="002060"/>
                </a:solidFill>
                <a:latin typeface="Lucida Handwriting" panose="03010101010101010101" pitchFamily="66" charset="0"/>
              </a:rPr>
              <a:t>N :</a:t>
            </a:r>
          </a:p>
          <a:p>
            <a:endParaRPr lang="es-PE" dirty="0"/>
          </a:p>
        </p:txBody>
      </p:sp>
      <p:sp>
        <p:nvSpPr>
          <p:cNvPr id="6" name="Rectángulo: esquinas redondeadas 5">
            <a:extLst>
              <a:ext uri="{FF2B5EF4-FFF2-40B4-BE49-F238E27FC236}">
                <a16:creationId xmlns:a16="http://schemas.microsoft.com/office/drawing/2014/main" id="{8C750644-B2F6-49BA-BFF8-C24B5CF40EB0}"/>
              </a:ext>
            </a:extLst>
          </p:cNvPr>
          <p:cNvSpPr/>
          <p:nvPr/>
        </p:nvSpPr>
        <p:spPr>
          <a:xfrm>
            <a:off x="723900" y="2362199"/>
            <a:ext cx="7696200" cy="21336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Wingdings" panose="05000000000000000000" pitchFamily="2" charset="2"/>
              <a:buChar char="ü"/>
            </a:pPr>
            <a:r>
              <a:rPr lang="es-PE" b="1" dirty="0">
                <a:solidFill>
                  <a:srgbClr val="002060"/>
                </a:solidFill>
              </a:rPr>
              <a:t>Lávese las manos con frecuencia con agua y jabón por mas de 20 segundos o use un desinfectante  para manos.</a:t>
            </a:r>
          </a:p>
          <a:p>
            <a:pPr marL="285750" indent="-285750" algn="just">
              <a:buFont typeface="Wingdings" panose="05000000000000000000" pitchFamily="2" charset="2"/>
              <a:buChar char="ü"/>
            </a:pPr>
            <a:r>
              <a:rPr lang="es-PE" b="1" dirty="0">
                <a:solidFill>
                  <a:srgbClr val="002060"/>
                </a:solidFill>
              </a:rPr>
              <a:t>Se recomienda el uso de dos mascarillas: una quirúrgica y encima una de tela o una KN95.</a:t>
            </a:r>
          </a:p>
          <a:p>
            <a:pPr marL="285750" indent="-285750" algn="just">
              <a:buFont typeface="Wingdings" panose="05000000000000000000" pitchFamily="2" charset="2"/>
              <a:buChar char="ü"/>
            </a:pPr>
            <a:endParaRPr lang="es-PE" dirty="0">
              <a:solidFill>
                <a:schemeClr val="tx1"/>
              </a:solidFill>
            </a:endParaRPr>
          </a:p>
        </p:txBody>
      </p:sp>
      <p:pic>
        <p:nvPicPr>
          <p:cNvPr id="2" name="Imagen 1">
            <a:extLst>
              <a:ext uri="{FF2B5EF4-FFF2-40B4-BE49-F238E27FC236}">
                <a16:creationId xmlns:a16="http://schemas.microsoft.com/office/drawing/2014/main" id="{BB61ACA3-3465-4399-8BF2-7AA966112256}"/>
              </a:ext>
            </a:extLst>
          </p:cNvPr>
          <p:cNvPicPr>
            <a:picLocks noChangeAspect="1"/>
          </p:cNvPicPr>
          <p:nvPr/>
        </p:nvPicPr>
        <p:blipFill>
          <a:blip r:embed="rId3"/>
          <a:stretch>
            <a:fillRect/>
          </a:stretch>
        </p:blipFill>
        <p:spPr>
          <a:xfrm>
            <a:off x="5139397" y="4584645"/>
            <a:ext cx="2505222" cy="2093642"/>
          </a:xfrm>
          <a:prstGeom prst="rect">
            <a:avLst/>
          </a:prstGeom>
          <a:ln>
            <a:noFill/>
          </a:ln>
          <a:effectLst>
            <a:softEdge rad="112500"/>
          </a:effectLst>
        </p:spPr>
      </p:pic>
      <p:pic>
        <p:nvPicPr>
          <p:cNvPr id="3" name="Imagen 2">
            <a:extLst>
              <a:ext uri="{FF2B5EF4-FFF2-40B4-BE49-F238E27FC236}">
                <a16:creationId xmlns:a16="http://schemas.microsoft.com/office/drawing/2014/main" id="{A5D9571C-64D0-4486-8C04-0BCAA9011830}"/>
              </a:ext>
            </a:extLst>
          </p:cNvPr>
          <p:cNvPicPr>
            <a:picLocks noChangeAspect="1"/>
          </p:cNvPicPr>
          <p:nvPr/>
        </p:nvPicPr>
        <p:blipFill>
          <a:blip r:embed="rId4"/>
          <a:stretch>
            <a:fillRect/>
          </a:stretch>
        </p:blipFill>
        <p:spPr>
          <a:xfrm>
            <a:off x="1524000" y="4584645"/>
            <a:ext cx="2505223" cy="2093642"/>
          </a:xfrm>
          <a:prstGeom prst="rect">
            <a:avLst/>
          </a:prstGeom>
          <a:ln>
            <a:noFill/>
          </a:ln>
          <a:effectLst>
            <a:softEdge rad="112500"/>
          </a:effectLst>
        </p:spPr>
      </p:pic>
    </p:spTree>
    <p:extLst>
      <p:ext uri="{BB962C8B-B14F-4D97-AF65-F5344CB8AC3E}">
        <p14:creationId xmlns:p14="http://schemas.microsoft.com/office/powerpoint/2010/main" val="142674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13999-F46B-37FA-2D73-33CC2ACAF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a:extLst>
              <a:ext uri="{FF2B5EF4-FFF2-40B4-BE49-F238E27FC236}">
                <a16:creationId xmlns:a16="http://schemas.microsoft.com/office/drawing/2014/main" id="{1CBB01B0-ED9C-4A10-A006-1F4AFCC32046}"/>
              </a:ext>
            </a:extLst>
          </p:cNvPr>
          <p:cNvSpPr txBox="1"/>
          <p:nvPr/>
        </p:nvSpPr>
        <p:spPr>
          <a:xfrm>
            <a:off x="914400" y="915298"/>
            <a:ext cx="5867400" cy="923330"/>
          </a:xfrm>
          <a:prstGeom prst="rect">
            <a:avLst/>
          </a:prstGeom>
          <a:solidFill>
            <a:srgbClr val="E5F35F"/>
          </a:solidFill>
        </p:spPr>
        <p:txBody>
          <a:bodyPr wrap="square" rtlCol="0">
            <a:spAutoFit/>
          </a:bodyPr>
          <a:lstStyle/>
          <a:p>
            <a:r>
              <a:rPr lang="es-PE" sz="3600" b="1" dirty="0">
                <a:solidFill>
                  <a:srgbClr val="002060"/>
                </a:solidFill>
                <a:latin typeface="Lucida Handwriting" panose="03010101010101010101" pitchFamily="66" charset="0"/>
              </a:rPr>
              <a:t>RECOMENDACIONES :</a:t>
            </a:r>
          </a:p>
          <a:p>
            <a:endParaRPr lang="es-PE" dirty="0"/>
          </a:p>
        </p:txBody>
      </p:sp>
      <p:sp>
        <p:nvSpPr>
          <p:cNvPr id="2" name="CuadroTexto 1">
            <a:extLst>
              <a:ext uri="{FF2B5EF4-FFF2-40B4-BE49-F238E27FC236}">
                <a16:creationId xmlns:a16="http://schemas.microsoft.com/office/drawing/2014/main" id="{4989F94C-CE3E-4681-986E-16ECE9F8DD97}"/>
              </a:ext>
            </a:extLst>
          </p:cNvPr>
          <p:cNvSpPr txBox="1"/>
          <p:nvPr/>
        </p:nvSpPr>
        <p:spPr>
          <a:xfrm>
            <a:off x="914400" y="2039154"/>
            <a:ext cx="7696200" cy="1414463"/>
          </a:xfrm>
          <a:prstGeom prst="downArrowCallout">
            <a:avLst/>
          </a:prstGeom>
          <a:solidFill>
            <a:srgbClr val="F6903C"/>
          </a:solidFill>
        </p:spPr>
        <p:txBody>
          <a:bodyPr wrap="square" rtlCol="0">
            <a:spAutoFit/>
          </a:bodyPr>
          <a:lstStyle/>
          <a:p>
            <a:r>
              <a:rPr lang="es-PE" dirty="0"/>
              <a:t>Evite el contacto  cercano de la piel con piel con la erupción de la viruela  del mono. Por ello mientras la persona esta enferma :</a:t>
            </a:r>
          </a:p>
          <a:p>
            <a:endParaRPr lang="es-PE" dirty="0"/>
          </a:p>
        </p:txBody>
      </p:sp>
      <p:sp>
        <p:nvSpPr>
          <p:cNvPr id="6" name="Rectángulo: esquinas redondeadas 5">
            <a:extLst>
              <a:ext uri="{FF2B5EF4-FFF2-40B4-BE49-F238E27FC236}">
                <a16:creationId xmlns:a16="http://schemas.microsoft.com/office/drawing/2014/main" id="{8C750644-B2F6-49BA-BFF8-C24B5CF40EB0}"/>
              </a:ext>
            </a:extLst>
          </p:cNvPr>
          <p:cNvSpPr/>
          <p:nvPr/>
        </p:nvSpPr>
        <p:spPr>
          <a:xfrm>
            <a:off x="914400" y="3428999"/>
            <a:ext cx="7696200" cy="3124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Wingdings" panose="05000000000000000000" pitchFamily="2" charset="2"/>
              <a:buChar char="ü"/>
            </a:pPr>
            <a:r>
              <a:rPr lang="es-PE" b="1" i="1" dirty="0">
                <a:solidFill>
                  <a:srgbClr val="002060"/>
                </a:solidFill>
              </a:rPr>
              <a:t>No toque su sarpullidos o costras .</a:t>
            </a:r>
          </a:p>
          <a:p>
            <a:pPr marL="285750" indent="-285750" algn="just">
              <a:buFont typeface="Wingdings" panose="05000000000000000000" pitchFamily="2" charset="2"/>
              <a:buChar char="ü"/>
            </a:pPr>
            <a:r>
              <a:rPr lang="es-PE" b="1" i="1" dirty="0">
                <a:solidFill>
                  <a:srgbClr val="002060"/>
                </a:solidFill>
              </a:rPr>
              <a:t>No les bese, abrace, no se acueste ni tenga relaciones sexuales con ellas.</a:t>
            </a:r>
          </a:p>
          <a:p>
            <a:pPr marL="285750" indent="-285750" algn="just">
              <a:buFont typeface="Wingdings" panose="05000000000000000000" pitchFamily="2" charset="2"/>
              <a:buChar char="ü"/>
            </a:pPr>
            <a:r>
              <a:rPr lang="es-PE" b="1" i="1" dirty="0">
                <a:solidFill>
                  <a:srgbClr val="002060"/>
                </a:solidFill>
              </a:rPr>
              <a:t>No comparta utensilios para comer o tazas.</a:t>
            </a:r>
          </a:p>
          <a:p>
            <a:pPr marL="285750" indent="-285750" algn="just">
              <a:buFont typeface="Wingdings" panose="05000000000000000000" pitchFamily="2" charset="2"/>
              <a:buChar char="ü"/>
            </a:pPr>
            <a:r>
              <a:rPr lang="es-PE" b="1" i="1" dirty="0">
                <a:solidFill>
                  <a:srgbClr val="002060"/>
                </a:solidFill>
              </a:rPr>
              <a:t>No toque la ropa de cama , toallas o ropa de una persona infectada.</a:t>
            </a:r>
          </a:p>
          <a:p>
            <a:pPr marL="285750" indent="-285750" algn="just">
              <a:buFont typeface="Wingdings" panose="05000000000000000000" pitchFamily="2" charset="2"/>
              <a:buChar char="ü"/>
            </a:pPr>
            <a:r>
              <a:rPr lang="es-PE" b="1" i="1" dirty="0">
                <a:solidFill>
                  <a:srgbClr val="002060"/>
                </a:solidFill>
              </a:rPr>
              <a:t>Lávese las manos con frecuencia con agua y jabón o use un desinfectante  para manos.</a:t>
            </a:r>
          </a:p>
          <a:p>
            <a:pPr marL="285750" indent="-285750" algn="just">
              <a:buFont typeface="Wingdings" panose="05000000000000000000" pitchFamily="2" charset="2"/>
              <a:buChar char="ü"/>
            </a:pPr>
            <a:r>
              <a:rPr lang="es-PE" b="1" i="1" dirty="0">
                <a:solidFill>
                  <a:srgbClr val="002060"/>
                </a:solidFill>
              </a:rPr>
              <a:t>Si esta enfermo , debe aislarse en casa.  Si presenta sarpullido  u otro síntomas, debe estar en una habitación separada de sus familiares y mascotas cuando sea posible </a:t>
            </a:r>
          </a:p>
        </p:txBody>
      </p:sp>
    </p:spTree>
    <p:extLst>
      <p:ext uri="{BB962C8B-B14F-4D97-AF65-F5344CB8AC3E}">
        <p14:creationId xmlns:p14="http://schemas.microsoft.com/office/powerpoint/2010/main" val="42850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7">
            <a:extLst>
              <a:ext uri="{FF2B5EF4-FFF2-40B4-BE49-F238E27FC236}">
                <a16:creationId xmlns:a16="http://schemas.microsoft.com/office/drawing/2014/main" id="{C7EC9F8B-2697-4E43-A4E5-A7D7E153064A}"/>
              </a:ext>
            </a:extLst>
          </p:cNvPr>
          <p:cNvSpPr txBox="1"/>
          <p:nvPr/>
        </p:nvSpPr>
        <p:spPr>
          <a:xfrm>
            <a:off x="736209" y="1066800"/>
            <a:ext cx="7671581" cy="1200329"/>
          </a:xfrm>
          <a:prstGeom prst="rect">
            <a:avLst/>
          </a:prstGeom>
          <a:solidFill>
            <a:srgbClr val="E5F35F"/>
          </a:solidFill>
        </p:spPr>
        <p:txBody>
          <a:bodyPr wrap="square" rtlCol="0">
            <a:spAutoFit/>
          </a:bodyPr>
          <a:lstStyle/>
          <a:p>
            <a:r>
              <a:rPr lang="es-PE" sz="3600" b="1" dirty="0">
                <a:solidFill>
                  <a:srgbClr val="002060"/>
                </a:solidFill>
                <a:latin typeface="Lucida Handwriting" panose="03010101010101010101" pitchFamily="66" charset="0"/>
              </a:rPr>
              <a:t>Control de riesgo, seguridad y salud .</a:t>
            </a:r>
          </a:p>
        </p:txBody>
      </p:sp>
      <p:sp>
        <p:nvSpPr>
          <p:cNvPr id="2" name="CuadroTexto 1">
            <a:extLst>
              <a:ext uri="{FF2B5EF4-FFF2-40B4-BE49-F238E27FC236}">
                <a16:creationId xmlns:a16="http://schemas.microsoft.com/office/drawing/2014/main" id="{50C58F5C-0142-4546-A4E7-C9EC08D89E88}"/>
              </a:ext>
            </a:extLst>
          </p:cNvPr>
          <p:cNvSpPr txBox="1"/>
          <p:nvPr/>
        </p:nvSpPr>
        <p:spPr>
          <a:xfrm>
            <a:off x="3352800" y="2512972"/>
            <a:ext cx="4876800" cy="2585323"/>
          </a:xfrm>
          <a:prstGeom prst="rect">
            <a:avLst/>
          </a:prstGeom>
          <a:noFill/>
        </p:spPr>
        <p:txBody>
          <a:bodyPr wrap="square" rtlCol="0">
            <a:spAutoFit/>
          </a:bodyPr>
          <a:lstStyle/>
          <a:p>
            <a:pPr algn="just"/>
            <a:r>
              <a:rPr lang="es-PE" b="1" i="1" dirty="0">
                <a:solidFill>
                  <a:srgbClr val="002060"/>
                </a:solidFill>
              </a:rPr>
              <a:t>Reducir el riego de infección de las personas, a través del cumplimiento de las precauciones estándar, de contacto y por gotas; lavado de manos, uso de mascarillas, ventilación de ambientes, desinfección de superficies, así como aislamiento de los casos sospechosos, probables o confirmados por 21 días ( desde la fecha de inicio de síntomas) o hasta la reducción del exantema vesicular.</a:t>
            </a:r>
          </a:p>
        </p:txBody>
      </p:sp>
      <p:pic>
        <p:nvPicPr>
          <p:cNvPr id="4" name="Imagen 3">
            <a:extLst>
              <a:ext uri="{FF2B5EF4-FFF2-40B4-BE49-F238E27FC236}">
                <a16:creationId xmlns:a16="http://schemas.microsoft.com/office/drawing/2014/main" id="{50D42816-C4C5-4EEC-8A5C-675854D6D63C}"/>
              </a:ext>
            </a:extLst>
          </p:cNvPr>
          <p:cNvPicPr>
            <a:picLocks noChangeAspect="1"/>
          </p:cNvPicPr>
          <p:nvPr/>
        </p:nvPicPr>
        <p:blipFill>
          <a:blip r:embed="rId3"/>
          <a:stretch>
            <a:fillRect/>
          </a:stretch>
        </p:blipFill>
        <p:spPr>
          <a:xfrm>
            <a:off x="1143000" y="2481319"/>
            <a:ext cx="1847850" cy="2466975"/>
          </a:xfrm>
          <a:prstGeom prst="rect">
            <a:avLst/>
          </a:prstGeom>
          <a:ln>
            <a:noFill/>
          </a:ln>
          <a:effectLst>
            <a:softEdge rad="112500"/>
          </a:effectLst>
        </p:spPr>
      </p:pic>
      <p:pic>
        <p:nvPicPr>
          <p:cNvPr id="6" name="Imagen 5">
            <a:extLst>
              <a:ext uri="{FF2B5EF4-FFF2-40B4-BE49-F238E27FC236}">
                <a16:creationId xmlns:a16="http://schemas.microsoft.com/office/drawing/2014/main" id="{0CD1A2E4-6825-48E5-8A9D-CAF83646B76D}"/>
              </a:ext>
            </a:extLst>
          </p:cNvPr>
          <p:cNvPicPr>
            <a:picLocks noChangeAspect="1"/>
          </p:cNvPicPr>
          <p:nvPr/>
        </p:nvPicPr>
        <p:blipFill>
          <a:blip r:embed="rId4"/>
          <a:stretch>
            <a:fillRect/>
          </a:stretch>
        </p:blipFill>
        <p:spPr>
          <a:xfrm>
            <a:off x="5333999" y="4948294"/>
            <a:ext cx="2442631" cy="1604906"/>
          </a:xfrm>
          <a:prstGeom prst="rect">
            <a:avLst/>
          </a:prstGeom>
          <a:ln>
            <a:noFill/>
          </a:ln>
          <a:effectLst>
            <a:softEdge rad="112500"/>
          </a:effectLst>
        </p:spPr>
      </p:pic>
    </p:spTree>
    <p:extLst>
      <p:ext uri="{BB962C8B-B14F-4D97-AF65-F5344CB8AC3E}">
        <p14:creationId xmlns:p14="http://schemas.microsoft.com/office/powerpoint/2010/main" val="220220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INFORMACION ADMISION\fotos emch 2011\fotos prospecto\DSC_0045.JPG"/>
          <p:cNvPicPr>
            <a:picLocks noChangeAspect="1" noChangeArrowheads="1"/>
          </p:cNvPicPr>
          <p:nvPr/>
        </p:nvPicPr>
        <p:blipFill>
          <a:blip r:embed="rId2" cstate="print"/>
          <a:srcRect t="5269"/>
          <a:stretch>
            <a:fillRect/>
          </a:stretch>
        </p:blipFill>
        <p:spPr bwMode="auto">
          <a:xfrm>
            <a:off x="0" y="0"/>
            <a:ext cx="9144000" cy="6858000"/>
          </a:xfrm>
          <a:prstGeom prst="rect">
            <a:avLst/>
          </a:prstGeom>
          <a:ln>
            <a:noFill/>
          </a:ln>
          <a:effectLst>
            <a:softEdge rad="0"/>
          </a:effectLst>
        </p:spPr>
      </p:pic>
      <p:sp>
        <p:nvSpPr>
          <p:cNvPr id="5" name="Rectangle 2"/>
          <p:cNvSpPr txBox="1">
            <a:spLocks noChangeArrowheads="1"/>
          </p:cNvSpPr>
          <p:nvPr/>
        </p:nvSpPr>
        <p:spPr bwMode="auto">
          <a:xfrm>
            <a:off x="1309332" y="0"/>
            <a:ext cx="6525337" cy="1391186"/>
          </a:xfrm>
          <a:prstGeom prst="rect">
            <a:avLst/>
          </a:prstGeom>
          <a:noFill/>
          <a:ln w="9525">
            <a:noFill/>
            <a:miter lim="800000"/>
            <a:headEnd/>
            <a:tailEnd/>
          </a:ln>
          <a:effectLst>
            <a:outerShdw blurRad="50800" dist="38100" dir="13500000" algn="br" rotWithShape="0">
              <a:prstClr val="black">
                <a:alpha val="40000"/>
              </a:prstClr>
            </a:outerShdw>
          </a:effectLst>
        </p:spPr>
        <p:txBody>
          <a:bodyPr anchor="ctr"/>
          <a:lstStyle/>
          <a:p>
            <a:pPr algn="ctr">
              <a:defRPr/>
            </a:pPr>
            <a:r>
              <a:rPr lang="es-PE" sz="2700" b="1"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ESCUELA MILITAR DE CHORRILLOS</a:t>
            </a:r>
            <a:endParaRPr lang="x-none" sz="2700" b="1"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a:p>
            <a:pPr algn="ctr">
              <a:defRPr/>
            </a:pPr>
            <a:r>
              <a:rPr lang="es-PE" sz="2100" b="1" kern="0" dirty="0">
                <a:solidFill>
                  <a:prstClr val="black"/>
                </a:solidFill>
                <a:effectLst>
                  <a:outerShdw blurRad="38100" dist="38100" dir="2700000" algn="tl">
                    <a:srgbClr val="000000">
                      <a:alpha val="43137"/>
                    </a:srgbClr>
                  </a:outerShdw>
                </a:effectLst>
                <a:latin typeface="Calibri"/>
                <a:cs typeface="Times New Roman" pitchFamily="18" charset="0"/>
              </a:rPr>
              <a:t>“CORONEL FRANCISCO BOLOGNESI”</a:t>
            </a:r>
          </a:p>
        </p:txBody>
      </p:sp>
      <p:sp>
        <p:nvSpPr>
          <p:cNvPr id="6" name="6 CuadroTexto"/>
          <p:cNvSpPr txBox="1"/>
          <p:nvPr/>
        </p:nvSpPr>
        <p:spPr>
          <a:xfrm>
            <a:off x="3130098" y="4128745"/>
            <a:ext cx="6013903" cy="1938992"/>
          </a:xfrm>
          <a:prstGeom prst="rect">
            <a:avLst/>
          </a:prstGeom>
          <a:noFill/>
          <a:ln w="38100">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PE" sz="2800" b="1" spc="50" dirty="0">
                <a:ln w="3175">
                  <a:solidFill>
                    <a:srgbClr val="FFFF00"/>
                  </a:solidFill>
                </a:ln>
                <a:solidFill>
                  <a:srgbClr val="FF0000"/>
                </a:solidFill>
                <a:latin typeface="Arial Black" pitchFamily="34" charset="0"/>
              </a:rPr>
              <a:t> </a:t>
            </a:r>
          </a:p>
          <a:p>
            <a:pPr algn="ctr">
              <a:defRPr/>
            </a:pPr>
            <a:r>
              <a:rPr lang="es-PE" sz="3200" b="1" spc="50" dirty="0">
                <a:ln w="3175">
                  <a:solidFill>
                    <a:srgbClr val="FFFF00"/>
                  </a:solidFill>
                </a:ln>
                <a:solidFill>
                  <a:srgbClr val="FF0000"/>
                </a:solidFill>
                <a:latin typeface="Arial Black" pitchFamily="34" charset="0"/>
              </a:rPr>
              <a:t>¡GRACIAS POR SU ATENCIÓN!</a:t>
            </a:r>
            <a:endParaRPr lang="x-none" sz="3200" b="1" spc="50" dirty="0">
              <a:ln w="3175">
                <a:solidFill>
                  <a:srgbClr val="FFFF00"/>
                </a:solidFill>
              </a:ln>
              <a:solidFill>
                <a:srgbClr val="FF0000"/>
              </a:solidFill>
              <a:latin typeface="Arial Black" pitchFamily="34" charset="0"/>
            </a:endParaRPr>
          </a:p>
          <a:p>
            <a:pPr algn="ctr">
              <a:defRPr/>
            </a:pPr>
            <a:endParaRPr lang="x-none" sz="2800" b="1" spc="50" dirty="0">
              <a:ln w="3175">
                <a:solidFill>
                  <a:srgbClr val="FFFF00"/>
                </a:solidFill>
              </a:ln>
              <a:solidFill>
                <a:srgbClr val="FF0000"/>
              </a:solidFill>
              <a:latin typeface="Arial Black" pitchFamily="34" charset="0"/>
            </a:endParaRPr>
          </a:p>
        </p:txBody>
      </p:sp>
    </p:spTree>
    <p:extLst>
      <p:ext uri="{BB962C8B-B14F-4D97-AF65-F5344CB8AC3E}">
        <p14:creationId xmlns:p14="http://schemas.microsoft.com/office/powerpoint/2010/main" val="262831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9231" y="1984572"/>
            <a:ext cx="7617069" cy="1596828"/>
          </a:xfrm>
          <a:solidFill>
            <a:schemeClr val="accent6"/>
          </a:solidFill>
        </p:spPr>
        <p:txBody>
          <a:bodyPr>
            <a:normAutofit fontScale="90000"/>
          </a:bodyPr>
          <a:lstStyle/>
          <a:p>
            <a:pPr algn="ctr"/>
            <a:br>
              <a:rPr lang="es-PE" sz="4000" b="1" dirty="0">
                <a:highlight>
                  <a:srgbClr val="F8A15A"/>
                </a:highlight>
                <a:latin typeface="Lucida Handwriting" pitchFamily="66" charset="0"/>
              </a:rPr>
            </a:br>
            <a:r>
              <a:rPr lang="es-PE" b="1" dirty="0">
                <a:highlight>
                  <a:srgbClr val="F8A15A"/>
                </a:highlight>
                <a:latin typeface="Lucida Handwriting" pitchFamily="66" charset="0"/>
              </a:rPr>
              <a:t>VIRUELA </a:t>
            </a:r>
            <a:r>
              <a:rPr lang="es-US" b="1" dirty="0">
                <a:highlight>
                  <a:srgbClr val="F8A15A"/>
                </a:highlight>
                <a:latin typeface="Lucida Handwriting" pitchFamily="66" charset="0"/>
              </a:rPr>
              <a:t>DEL</a:t>
            </a:r>
            <a:r>
              <a:rPr lang="es-PE" b="1" dirty="0">
                <a:highlight>
                  <a:srgbClr val="F8A15A"/>
                </a:highlight>
                <a:latin typeface="Lucida Handwriting" pitchFamily="66" charset="0"/>
              </a:rPr>
              <a:t> MONO</a:t>
            </a:r>
            <a:br>
              <a:rPr lang="es-PE" sz="4000" b="1" dirty="0">
                <a:highlight>
                  <a:srgbClr val="F8A15A"/>
                </a:highlight>
                <a:latin typeface="Lucida Handwriting" pitchFamily="66" charset="0"/>
              </a:rPr>
            </a:br>
            <a:endParaRPr lang="es-PE" sz="4000" b="1" dirty="0">
              <a:highlight>
                <a:srgbClr val="F8A15A"/>
              </a:highlight>
              <a:latin typeface="Lucida Handwriting"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818580"/>
            <a:ext cx="2208156" cy="760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262"/>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879232" y="1036345"/>
            <a:ext cx="2674370" cy="830997"/>
          </a:xfrm>
          <a:prstGeom prst="rect">
            <a:avLst/>
          </a:prstGeom>
          <a:solidFill>
            <a:srgbClr val="00B0F0"/>
          </a:solidFill>
        </p:spPr>
        <p:txBody>
          <a:bodyPr wrap="square" rtlCol="0">
            <a:spAutoFit/>
          </a:bodyPr>
          <a:lstStyle/>
          <a:p>
            <a:r>
              <a:rPr lang="es-PE" sz="2400" b="1" dirty="0">
                <a:solidFill>
                  <a:schemeClr val="tx2"/>
                </a:solidFill>
                <a:latin typeface="Bradley Hand ITC" pitchFamily="66" charset="0"/>
              </a:rPr>
              <a:t>SESIÓN INFORMATIVA:</a:t>
            </a:r>
          </a:p>
        </p:txBody>
      </p:sp>
      <p:pic>
        <p:nvPicPr>
          <p:cNvPr id="6" name="Imagen 5">
            <a:extLst>
              <a:ext uri="{FF2B5EF4-FFF2-40B4-BE49-F238E27FC236}">
                <a16:creationId xmlns:a16="http://schemas.microsoft.com/office/drawing/2014/main" id="{2ACC18A4-C7C7-4643-A18B-211E7E47E19A}"/>
              </a:ext>
            </a:extLst>
          </p:cNvPr>
          <p:cNvPicPr>
            <a:picLocks noChangeAspect="1"/>
          </p:cNvPicPr>
          <p:nvPr/>
        </p:nvPicPr>
        <p:blipFill>
          <a:blip r:embed="rId4"/>
          <a:stretch>
            <a:fillRect/>
          </a:stretch>
        </p:blipFill>
        <p:spPr>
          <a:xfrm>
            <a:off x="3048000" y="3730727"/>
            <a:ext cx="3733800" cy="2090928"/>
          </a:xfrm>
          <a:prstGeom prst="rect">
            <a:avLst/>
          </a:prstGeom>
        </p:spPr>
      </p:pic>
    </p:spTree>
    <p:extLst>
      <p:ext uri="{BB962C8B-B14F-4D97-AF65-F5344CB8AC3E}">
        <p14:creationId xmlns:p14="http://schemas.microsoft.com/office/powerpoint/2010/main" val="247056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4D04E6D3-828B-4024-AD2C-23BEDB9F9764}"/>
              </a:ext>
            </a:extLst>
          </p:cNvPr>
          <p:cNvSpPr txBox="1"/>
          <p:nvPr/>
        </p:nvSpPr>
        <p:spPr>
          <a:xfrm>
            <a:off x="533400" y="1289139"/>
            <a:ext cx="8077200" cy="1200329"/>
          </a:xfrm>
          <a:prstGeom prst="rect">
            <a:avLst/>
          </a:prstGeom>
          <a:solidFill>
            <a:schemeClr val="accent3">
              <a:lumMod val="40000"/>
              <a:lumOff val="60000"/>
            </a:schemeClr>
          </a:solidFill>
        </p:spPr>
        <p:txBody>
          <a:bodyPr wrap="square" rtlCol="0">
            <a:spAutoFit/>
          </a:bodyPr>
          <a:lstStyle/>
          <a:p>
            <a:pPr algn="ctr"/>
            <a:r>
              <a:rPr lang="es-PE" sz="3600" b="1" dirty="0">
                <a:solidFill>
                  <a:srgbClr val="002060"/>
                </a:solidFill>
                <a:latin typeface="Lucida Handwriting" panose="03010101010101010101" pitchFamily="66" charset="0"/>
              </a:rPr>
              <a:t>BROTE DE LA VIRUELA </a:t>
            </a:r>
            <a:r>
              <a:rPr lang="es-US" sz="3600" b="1" dirty="0">
                <a:solidFill>
                  <a:srgbClr val="002060"/>
                </a:solidFill>
                <a:latin typeface="Lucida Handwriting" panose="03010101010101010101" pitchFamily="66" charset="0"/>
              </a:rPr>
              <a:t>DEL</a:t>
            </a:r>
            <a:r>
              <a:rPr lang="es-PE" sz="3600" b="1" dirty="0">
                <a:solidFill>
                  <a:srgbClr val="002060"/>
                </a:solidFill>
                <a:latin typeface="Lucida Handwriting" panose="03010101010101010101" pitchFamily="66" charset="0"/>
              </a:rPr>
              <a:t> MONO EN EL MUNDO </a:t>
            </a:r>
          </a:p>
        </p:txBody>
      </p:sp>
      <p:pic>
        <p:nvPicPr>
          <p:cNvPr id="4" name="Imagen 3">
            <a:extLst>
              <a:ext uri="{FF2B5EF4-FFF2-40B4-BE49-F238E27FC236}">
                <a16:creationId xmlns:a16="http://schemas.microsoft.com/office/drawing/2014/main" id="{08C1AC98-4DA3-44AE-8693-E2A4C8535528}"/>
              </a:ext>
            </a:extLst>
          </p:cNvPr>
          <p:cNvPicPr>
            <a:picLocks noChangeAspect="1"/>
          </p:cNvPicPr>
          <p:nvPr/>
        </p:nvPicPr>
        <p:blipFill rotWithShape="1">
          <a:blip r:embed="rId3"/>
          <a:srcRect l="3116" t="13341" r="7390" b="9584"/>
          <a:stretch/>
        </p:blipFill>
        <p:spPr>
          <a:xfrm>
            <a:off x="914400" y="2590800"/>
            <a:ext cx="7239000" cy="3505200"/>
          </a:xfrm>
          <a:prstGeom prst="rect">
            <a:avLst/>
          </a:prstGeom>
        </p:spPr>
      </p:pic>
      <p:pic>
        <p:nvPicPr>
          <p:cNvPr id="6" name="Imagen 5">
            <a:extLst>
              <a:ext uri="{FF2B5EF4-FFF2-40B4-BE49-F238E27FC236}">
                <a16:creationId xmlns:a16="http://schemas.microsoft.com/office/drawing/2014/main" id="{FEC93C4B-9183-495B-A04C-430FA2D5B49C}"/>
              </a:ext>
            </a:extLst>
          </p:cNvPr>
          <p:cNvPicPr>
            <a:picLocks noChangeAspect="1"/>
          </p:cNvPicPr>
          <p:nvPr/>
        </p:nvPicPr>
        <p:blipFill>
          <a:blip r:embed="rId4"/>
          <a:stretch>
            <a:fillRect/>
          </a:stretch>
        </p:blipFill>
        <p:spPr>
          <a:xfrm>
            <a:off x="6477000" y="6092792"/>
            <a:ext cx="2206943" cy="762066"/>
          </a:xfrm>
          <a:prstGeom prst="rect">
            <a:avLst/>
          </a:prstGeom>
        </p:spPr>
      </p:pic>
    </p:spTree>
    <p:extLst>
      <p:ext uri="{BB962C8B-B14F-4D97-AF65-F5344CB8AC3E}">
        <p14:creationId xmlns:p14="http://schemas.microsoft.com/office/powerpoint/2010/main" val="356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13999-F46B-37FA-2D73-33CC2ACAF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a:extLst>
              <a:ext uri="{FF2B5EF4-FFF2-40B4-BE49-F238E27FC236}">
                <a16:creationId xmlns:a16="http://schemas.microsoft.com/office/drawing/2014/main" id="{1CBB01B0-ED9C-4A10-A006-1F4AFCC32046}"/>
              </a:ext>
            </a:extLst>
          </p:cNvPr>
          <p:cNvSpPr txBox="1"/>
          <p:nvPr/>
        </p:nvSpPr>
        <p:spPr>
          <a:xfrm>
            <a:off x="914400" y="1689914"/>
            <a:ext cx="7315200" cy="2111216"/>
          </a:xfrm>
          <a:prstGeom prst="flowChartAlternateProcess">
            <a:avLst/>
          </a:prstGeom>
          <a:solidFill>
            <a:schemeClr val="accent1">
              <a:lumMod val="60000"/>
              <a:lumOff val="40000"/>
            </a:schemeClr>
          </a:solidFill>
        </p:spPr>
        <p:txBody>
          <a:bodyPr wrap="square" rtlCol="0">
            <a:spAutoFit/>
          </a:bodyPr>
          <a:lstStyle/>
          <a:p>
            <a:r>
              <a:rPr lang="es-PE" sz="2000" b="1" i="1" dirty="0"/>
              <a:t>Washington , DC, 7 de julio de 2022(OPS), por primera vez desde su detección en humanos  en 1970, la viruela símica o del mono se ha propagado fuera de África. Del 1 de enero al 4 de julio de este año, mas de 6000 casos han sido confirmados en 59 países del mundo , el 15 % de ellos en once países de América.</a:t>
            </a:r>
          </a:p>
          <a:p>
            <a:endParaRPr lang="es-PE" dirty="0"/>
          </a:p>
        </p:txBody>
      </p:sp>
      <p:pic>
        <p:nvPicPr>
          <p:cNvPr id="2" name="Imagen 1">
            <a:extLst>
              <a:ext uri="{FF2B5EF4-FFF2-40B4-BE49-F238E27FC236}">
                <a16:creationId xmlns:a16="http://schemas.microsoft.com/office/drawing/2014/main" id="{25E26E9B-294B-4B5A-B608-31B77206F7E2}"/>
              </a:ext>
            </a:extLst>
          </p:cNvPr>
          <p:cNvPicPr>
            <a:picLocks noChangeAspect="1"/>
          </p:cNvPicPr>
          <p:nvPr/>
        </p:nvPicPr>
        <p:blipFill>
          <a:blip r:embed="rId3"/>
          <a:stretch>
            <a:fillRect/>
          </a:stretch>
        </p:blipFill>
        <p:spPr>
          <a:xfrm>
            <a:off x="2971800" y="4114800"/>
            <a:ext cx="3733800" cy="2248032"/>
          </a:xfrm>
          <a:prstGeom prst="rect">
            <a:avLst/>
          </a:prstGeom>
          <a:ln>
            <a:noFill/>
          </a:ln>
          <a:effectLst>
            <a:softEdge rad="112500"/>
          </a:effectLst>
        </p:spPr>
      </p:pic>
    </p:spTree>
    <p:extLst>
      <p:ext uri="{BB962C8B-B14F-4D97-AF65-F5344CB8AC3E}">
        <p14:creationId xmlns:p14="http://schemas.microsoft.com/office/powerpoint/2010/main" val="204576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13999-F46B-37FA-2D73-33CC2ACAF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a:extLst>
              <a:ext uri="{FF2B5EF4-FFF2-40B4-BE49-F238E27FC236}">
                <a16:creationId xmlns:a16="http://schemas.microsoft.com/office/drawing/2014/main" id="{1CBB01B0-ED9C-4A10-A006-1F4AFCC32046}"/>
              </a:ext>
            </a:extLst>
          </p:cNvPr>
          <p:cNvSpPr txBox="1"/>
          <p:nvPr/>
        </p:nvSpPr>
        <p:spPr>
          <a:xfrm>
            <a:off x="595026" y="1362110"/>
            <a:ext cx="7315200" cy="1477328"/>
          </a:xfrm>
          <a:prstGeom prst="rect">
            <a:avLst/>
          </a:prstGeom>
          <a:solidFill>
            <a:srgbClr val="E5F35F"/>
          </a:solidFill>
        </p:spPr>
        <p:txBody>
          <a:bodyPr wrap="square" rtlCol="0">
            <a:spAutoFit/>
          </a:bodyPr>
          <a:lstStyle/>
          <a:p>
            <a:r>
              <a:rPr lang="es-US" sz="3600" b="1" dirty="0">
                <a:solidFill>
                  <a:srgbClr val="002060"/>
                </a:solidFill>
                <a:latin typeface="Lucida Handwriting" panose="03010101010101010101" pitchFamily="66" charset="0"/>
              </a:rPr>
              <a:t>¿</a:t>
            </a:r>
            <a:r>
              <a:rPr lang="es-PE" sz="3600" b="1" dirty="0">
                <a:solidFill>
                  <a:srgbClr val="002060"/>
                </a:solidFill>
                <a:latin typeface="Lucida Handwriting" panose="03010101010101010101" pitchFamily="66" charset="0"/>
              </a:rPr>
              <a:t>QU</a:t>
            </a:r>
            <a:r>
              <a:rPr lang="es-US" sz="3600" b="1" dirty="0">
                <a:solidFill>
                  <a:srgbClr val="002060"/>
                </a:solidFill>
                <a:latin typeface="Lucida Handwriting" panose="03010101010101010101" pitchFamily="66" charset="0"/>
              </a:rPr>
              <a:t>É </a:t>
            </a:r>
            <a:r>
              <a:rPr lang="es-PE" sz="3600" b="1" dirty="0">
                <a:solidFill>
                  <a:srgbClr val="002060"/>
                </a:solidFill>
                <a:latin typeface="Lucida Handwriting" panose="03010101010101010101" pitchFamily="66" charset="0"/>
              </a:rPr>
              <a:t>ES LA VIRUELA </a:t>
            </a:r>
            <a:r>
              <a:rPr lang="es-US" sz="3600" b="1" dirty="0">
                <a:solidFill>
                  <a:srgbClr val="002060"/>
                </a:solidFill>
                <a:latin typeface="Lucida Handwriting" panose="03010101010101010101" pitchFamily="66" charset="0"/>
              </a:rPr>
              <a:t>DEL</a:t>
            </a:r>
            <a:r>
              <a:rPr lang="es-PE" sz="3600" b="1" dirty="0">
                <a:solidFill>
                  <a:srgbClr val="002060"/>
                </a:solidFill>
                <a:latin typeface="Lucida Handwriting" panose="03010101010101010101" pitchFamily="66" charset="0"/>
              </a:rPr>
              <a:t> MONO? </a:t>
            </a:r>
          </a:p>
          <a:p>
            <a:endParaRPr lang="es-PE" dirty="0"/>
          </a:p>
        </p:txBody>
      </p:sp>
      <p:sp>
        <p:nvSpPr>
          <p:cNvPr id="2" name="CuadroTexto 1">
            <a:extLst>
              <a:ext uri="{FF2B5EF4-FFF2-40B4-BE49-F238E27FC236}">
                <a16:creationId xmlns:a16="http://schemas.microsoft.com/office/drawing/2014/main" id="{C93AB21A-AB6D-4E24-8412-BB5F96123B91}"/>
              </a:ext>
            </a:extLst>
          </p:cNvPr>
          <p:cNvSpPr txBox="1"/>
          <p:nvPr/>
        </p:nvSpPr>
        <p:spPr>
          <a:xfrm>
            <a:off x="1066800" y="3048000"/>
            <a:ext cx="7162800" cy="1464231"/>
          </a:xfrm>
          <a:prstGeom prst="round2DiagRect">
            <a:avLst/>
          </a:prstGeom>
          <a:solidFill>
            <a:schemeClr val="accent5">
              <a:lumMod val="40000"/>
              <a:lumOff val="60000"/>
            </a:schemeClr>
          </a:solidFill>
        </p:spPr>
        <p:txBody>
          <a:bodyPr wrap="square" rtlCol="0">
            <a:spAutoFit/>
          </a:bodyPr>
          <a:lstStyle/>
          <a:p>
            <a:pPr algn="just"/>
            <a:r>
              <a:rPr lang="es-PE" sz="2000" b="1" i="1" dirty="0"/>
              <a:t>Es una enfermedad causada por el virus de la viruela símica, que se transmite de animales hacia las personas . Es poco común y sus síntomas son similares a la viruela común, pero en una menor intensidad </a:t>
            </a:r>
          </a:p>
        </p:txBody>
      </p:sp>
      <p:pic>
        <p:nvPicPr>
          <p:cNvPr id="3" name="Imagen 2">
            <a:extLst>
              <a:ext uri="{FF2B5EF4-FFF2-40B4-BE49-F238E27FC236}">
                <a16:creationId xmlns:a16="http://schemas.microsoft.com/office/drawing/2014/main" id="{AD583E87-A1C9-4320-834A-E2D070CFCFE4}"/>
              </a:ext>
            </a:extLst>
          </p:cNvPr>
          <p:cNvPicPr>
            <a:picLocks noChangeAspect="1"/>
          </p:cNvPicPr>
          <p:nvPr/>
        </p:nvPicPr>
        <p:blipFill>
          <a:blip r:embed="rId3"/>
          <a:stretch>
            <a:fillRect/>
          </a:stretch>
        </p:blipFill>
        <p:spPr>
          <a:xfrm>
            <a:off x="2971800" y="4545614"/>
            <a:ext cx="3429000" cy="1987658"/>
          </a:xfrm>
          <a:prstGeom prst="rect">
            <a:avLst/>
          </a:prstGeom>
          <a:ln>
            <a:noFill/>
          </a:ln>
          <a:effectLst>
            <a:softEdge rad="112500"/>
          </a:effectLst>
        </p:spPr>
      </p:pic>
    </p:spTree>
    <p:extLst>
      <p:ext uri="{BB962C8B-B14F-4D97-AF65-F5344CB8AC3E}">
        <p14:creationId xmlns:p14="http://schemas.microsoft.com/office/powerpoint/2010/main" val="179944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9D6112-D593-5185-2C81-F8F04C39B881}"/>
              </a:ext>
            </a:extLst>
          </p:cNvPr>
          <p:cNvSpPr>
            <a:spLocks noGrp="1"/>
          </p:cNvSpPr>
          <p:nvPr>
            <p:ph idx="1"/>
          </p:nvPr>
        </p:nvSpPr>
        <p:spPr>
          <a:xfrm>
            <a:off x="685800" y="2590800"/>
            <a:ext cx="7849772" cy="3505200"/>
          </a:xfrm>
          <a:solidFill>
            <a:schemeClr val="accent1">
              <a:lumMod val="20000"/>
              <a:lumOff val="80000"/>
            </a:schemeClr>
          </a:solidFill>
        </p:spPr>
        <p:txBody>
          <a:bodyPr>
            <a:normAutofit fontScale="62500" lnSpcReduction="20000"/>
          </a:bodyPr>
          <a:lstStyle/>
          <a:p>
            <a:pPr algn="just">
              <a:buFont typeface="Wingdings" panose="05000000000000000000" pitchFamily="2" charset="2"/>
              <a:buChar char="ü"/>
            </a:pPr>
            <a:r>
              <a:rPr lang="es-MX" sz="3000" b="1" i="1" dirty="0"/>
              <a:t>Fiebre </a:t>
            </a:r>
          </a:p>
          <a:p>
            <a:pPr algn="just">
              <a:buFont typeface="Wingdings" panose="05000000000000000000" pitchFamily="2" charset="2"/>
              <a:buChar char="ü"/>
            </a:pPr>
            <a:r>
              <a:rPr lang="es-MX" sz="3000" b="1" i="1" dirty="0"/>
              <a:t>Dolor de cabeza.					</a:t>
            </a:r>
          </a:p>
          <a:p>
            <a:pPr algn="just">
              <a:buFont typeface="Wingdings" panose="05000000000000000000" pitchFamily="2" charset="2"/>
              <a:buChar char="ü"/>
            </a:pPr>
            <a:r>
              <a:rPr lang="es-MX" sz="3000" b="1" i="1" dirty="0"/>
              <a:t>Dolores musculares y dolor de espalda.</a:t>
            </a:r>
          </a:p>
          <a:p>
            <a:pPr algn="just">
              <a:buFont typeface="Wingdings" panose="05000000000000000000" pitchFamily="2" charset="2"/>
              <a:buChar char="ü"/>
            </a:pPr>
            <a:r>
              <a:rPr lang="es-MX" sz="3000" b="1" i="1" dirty="0"/>
              <a:t>Ganglios linfáticos inflamados. </a:t>
            </a:r>
          </a:p>
          <a:p>
            <a:pPr algn="just">
              <a:buFont typeface="Wingdings" panose="05000000000000000000" pitchFamily="2" charset="2"/>
              <a:buChar char="ü"/>
            </a:pPr>
            <a:r>
              <a:rPr lang="es-MX" sz="3000" b="1" i="1" dirty="0"/>
              <a:t>Escalofríos</a:t>
            </a:r>
          </a:p>
          <a:p>
            <a:pPr algn="just">
              <a:buFont typeface="Wingdings" panose="05000000000000000000" pitchFamily="2" charset="2"/>
              <a:buChar char="ü"/>
            </a:pPr>
            <a:r>
              <a:rPr lang="es-MX" sz="3000" b="1" i="1" dirty="0"/>
              <a:t>Agotamiento.</a:t>
            </a:r>
          </a:p>
          <a:p>
            <a:pPr algn="just">
              <a:buFont typeface="Wingdings" panose="05000000000000000000" pitchFamily="2" charset="2"/>
              <a:buChar char="ü"/>
            </a:pPr>
            <a:r>
              <a:rPr lang="es-MX" sz="3000" b="1" i="1" dirty="0"/>
              <a:t>Un sarpullido con llagas que pueden parecer granos o ampollas. Puede estar en la cara, dentro de la boca y otras partes del cuerpo, como las manos , los pies, el pecho, los genitales,  o el ano. Pasa por diferentes etapas antes de curarse por completo. Esto puede tomar varias semanas. </a:t>
            </a:r>
          </a:p>
          <a:p>
            <a:pPr algn="just">
              <a:buFont typeface="Wingdings" panose="05000000000000000000" pitchFamily="2" charset="2"/>
              <a:buChar char="ü"/>
            </a:pPr>
            <a:r>
              <a:rPr lang="es-MX" sz="3000" b="1" i="1" dirty="0"/>
              <a:t>En ocasiones, las personas primero tienen un sarpullido, seguidos de otros síntomas. Otras solo pueden tener sarpullido. </a:t>
            </a:r>
          </a:p>
        </p:txBody>
      </p:sp>
      <p:pic>
        <p:nvPicPr>
          <p:cNvPr id="4" name="Imagen 3">
            <a:extLst>
              <a:ext uri="{FF2B5EF4-FFF2-40B4-BE49-F238E27FC236}">
                <a16:creationId xmlns:a16="http://schemas.microsoft.com/office/drawing/2014/main" id="{A9675D65-8F0D-4801-C73A-44F60769B3A9}"/>
              </a:ext>
            </a:extLst>
          </p:cNvPr>
          <p:cNvPicPr>
            <a:picLocks noChangeAspect="1"/>
          </p:cNvPicPr>
          <p:nvPr/>
        </p:nvPicPr>
        <p:blipFill>
          <a:blip r:embed="rId2"/>
          <a:stretch>
            <a:fillRect/>
          </a:stretch>
        </p:blipFill>
        <p:spPr>
          <a:xfrm>
            <a:off x="0" y="466661"/>
            <a:ext cx="9144000" cy="530352"/>
          </a:xfrm>
          <a:prstGeom prst="rect">
            <a:avLst/>
          </a:prstGeom>
        </p:spPr>
      </p:pic>
      <p:sp>
        <p:nvSpPr>
          <p:cNvPr id="6" name="CuadroTexto 5">
            <a:extLst>
              <a:ext uri="{FF2B5EF4-FFF2-40B4-BE49-F238E27FC236}">
                <a16:creationId xmlns:a16="http://schemas.microsoft.com/office/drawing/2014/main" id="{C995B154-3DAB-4A11-AC60-CF9207F7CD35}"/>
              </a:ext>
            </a:extLst>
          </p:cNvPr>
          <p:cNvSpPr txBox="1"/>
          <p:nvPr/>
        </p:nvSpPr>
        <p:spPr>
          <a:xfrm>
            <a:off x="685800" y="1143000"/>
            <a:ext cx="7315200" cy="923330"/>
          </a:xfrm>
          <a:prstGeom prst="rect">
            <a:avLst/>
          </a:prstGeom>
          <a:solidFill>
            <a:srgbClr val="E5F35F"/>
          </a:solidFill>
        </p:spPr>
        <p:txBody>
          <a:bodyPr wrap="square" rtlCol="0">
            <a:spAutoFit/>
          </a:bodyPr>
          <a:lstStyle/>
          <a:p>
            <a:r>
              <a:rPr lang="es-PE" sz="3600" b="1" dirty="0">
                <a:solidFill>
                  <a:srgbClr val="002060"/>
                </a:solidFill>
                <a:latin typeface="Lucida Handwriting" panose="03010101010101010101" pitchFamily="66" charset="0"/>
              </a:rPr>
              <a:t>SÍNTOMAS: </a:t>
            </a:r>
          </a:p>
          <a:p>
            <a:endParaRPr lang="es-PE" dirty="0"/>
          </a:p>
        </p:txBody>
      </p:sp>
      <p:pic>
        <p:nvPicPr>
          <p:cNvPr id="2" name="Imagen 1">
            <a:extLst>
              <a:ext uri="{FF2B5EF4-FFF2-40B4-BE49-F238E27FC236}">
                <a16:creationId xmlns:a16="http://schemas.microsoft.com/office/drawing/2014/main" id="{7A3910FE-3D6B-41FC-B466-F17102FD9272}"/>
              </a:ext>
            </a:extLst>
          </p:cNvPr>
          <p:cNvPicPr>
            <a:picLocks noChangeAspect="1"/>
          </p:cNvPicPr>
          <p:nvPr/>
        </p:nvPicPr>
        <p:blipFill>
          <a:blip r:embed="rId3"/>
          <a:stretch>
            <a:fillRect/>
          </a:stretch>
        </p:blipFill>
        <p:spPr>
          <a:xfrm>
            <a:off x="6096000" y="2645833"/>
            <a:ext cx="1905000" cy="1697567"/>
          </a:xfrm>
          <a:prstGeom prst="rect">
            <a:avLst/>
          </a:prstGeom>
          <a:ln>
            <a:noFill/>
          </a:ln>
          <a:effectLst>
            <a:softEdge rad="112500"/>
          </a:effectLst>
        </p:spPr>
      </p:pic>
    </p:spTree>
    <p:extLst>
      <p:ext uri="{BB962C8B-B14F-4D97-AF65-F5344CB8AC3E}">
        <p14:creationId xmlns:p14="http://schemas.microsoft.com/office/powerpoint/2010/main" val="99707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13999-F46B-37FA-2D73-33CC2ACAF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a:extLst>
              <a:ext uri="{FF2B5EF4-FFF2-40B4-BE49-F238E27FC236}">
                <a16:creationId xmlns:a16="http://schemas.microsoft.com/office/drawing/2014/main" id="{1CBB01B0-ED9C-4A10-A006-1F4AFCC32046}"/>
              </a:ext>
            </a:extLst>
          </p:cNvPr>
          <p:cNvSpPr txBox="1"/>
          <p:nvPr/>
        </p:nvSpPr>
        <p:spPr>
          <a:xfrm>
            <a:off x="914400" y="1047233"/>
            <a:ext cx="7315200" cy="923330"/>
          </a:xfrm>
          <a:prstGeom prst="rect">
            <a:avLst/>
          </a:prstGeom>
          <a:solidFill>
            <a:srgbClr val="E5F35F"/>
          </a:solidFill>
        </p:spPr>
        <p:txBody>
          <a:bodyPr wrap="square" rtlCol="0">
            <a:spAutoFit/>
          </a:bodyPr>
          <a:lstStyle/>
          <a:p>
            <a:r>
              <a:rPr lang="es-PE" sz="3600" b="1" dirty="0">
                <a:solidFill>
                  <a:srgbClr val="002060"/>
                </a:solidFill>
                <a:latin typeface="Lucida Handwriting" panose="03010101010101010101" pitchFamily="66" charset="0"/>
              </a:rPr>
              <a:t>FASES:  </a:t>
            </a:r>
          </a:p>
          <a:p>
            <a:endParaRPr lang="es-PE" dirty="0"/>
          </a:p>
        </p:txBody>
      </p:sp>
      <p:sp>
        <p:nvSpPr>
          <p:cNvPr id="2" name="Globo: flecha derecha 1">
            <a:extLst>
              <a:ext uri="{FF2B5EF4-FFF2-40B4-BE49-F238E27FC236}">
                <a16:creationId xmlns:a16="http://schemas.microsoft.com/office/drawing/2014/main" id="{EC324C34-2C8C-404F-86E5-DDA531624212}"/>
              </a:ext>
            </a:extLst>
          </p:cNvPr>
          <p:cNvSpPr/>
          <p:nvPr/>
        </p:nvSpPr>
        <p:spPr>
          <a:xfrm>
            <a:off x="1087902" y="2438400"/>
            <a:ext cx="1426698" cy="990600"/>
          </a:xfrm>
          <a:prstGeom prst="rightArrowCallout">
            <a:avLst>
              <a:gd name="adj1" fmla="val 33521"/>
              <a:gd name="adj2" fmla="val 25000"/>
              <a:gd name="adj3" fmla="val 37781"/>
              <a:gd name="adj4" fmla="val 64977"/>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a:latin typeface="Bodoni MT Black" panose="02070A03080606020203" pitchFamily="18" charset="0"/>
              </a:rPr>
              <a:t>FASE 1</a:t>
            </a:r>
          </a:p>
        </p:txBody>
      </p:sp>
      <p:sp>
        <p:nvSpPr>
          <p:cNvPr id="12" name="Globo: flecha derecha 11">
            <a:extLst>
              <a:ext uri="{FF2B5EF4-FFF2-40B4-BE49-F238E27FC236}">
                <a16:creationId xmlns:a16="http://schemas.microsoft.com/office/drawing/2014/main" id="{75366751-3660-4F12-92C1-DEC101B7B4F0}"/>
              </a:ext>
            </a:extLst>
          </p:cNvPr>
          <p:cNvSpPr/>
          <p:nvPr/>
        </p:nvSpPr>
        <p:spPr>
          <a:xfrm>
            <a:off x="1087902" y="4842441"/>
            <a:ext cx="1426698" cy="990600"/>
          </a:xfrm>
          <a:prstGeom prst="rightArrowCallout">
            <a:avLst>
              <a:gd name="adj1" fmla="val 33521"/>
              <a:gd name="adj2" fmla="val 25000"/>
              <a:gd name="adj3" fmla="val 39201"/>
              <a:gd name="adj4" fmla="val 64977"/>
            </a:avLst>
          </a:prstGeom>
          <a:solidFill>
            <a:srgbClr val="F6903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a:latin typeface="Bodoni MT Black" panose="02070A03080606020203" pitchFamily="18" charset="0"/>
              </a:rPr>
              <a:t>FASE 2</a:t>
            </a:r>
          </a:p>
        </p:txBody>
      </p:sp>
      <p:sp>
        <p:nvSpPr>
          <p:cNvPr id="5" name="Rectángulo: esquinas redondeadas 4">
            <a:extLst>
              <a:ext uri="{FF2B5EF4-FFF2-40B4-BE49-F238E27FC236}">
                <a16:creationId xmlns:a16="http://schemas.microsoft.com/office/drawing/2014/main" id="{56079646-17C3-4EC9-AECA-3207C2DE133B}"/>
              </a:ext>
            </a:extLst>
          </p:cNvPr>
          <p:cNvSpPr/>
          <p:nvPr/>
        </p:nvSpPr>
        <p:spPr>
          <a:xfrm>
            <a:off x="3733800" y="2358683"/>
            <a:ext cx="4322298"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PE" b="1" i="1" dirty="0"/>
              <a:t>PERIODO DE INCUBACION USUALMENTE ENTRE  5 A7 DIAS, AUNQUE PUEDE SER HASTA 21 DIAS. EN ESA FASE NO HAY </a:t>
            </a:r>
            <a:r>
              <a:rPr lang="es-US" b="1" i="1" dirty="0"/>
              <a:t>TRANSMISIÓN.</a:t>
            </a:r>
            <a:endParaRPr lang="es-PE" b="1" i="1" dirty="0"/>
          </a:p>
        </p:txBody>
      </p:sp>
      <p:sp>
        <p:nvSpPr>
          <p:cNvPr id="14" name="Rectángulo: esquinas redondeadas 13">
            <a:extLst>
              <a:ext uri="{FF2B5EF4-FFF2-40B4-BE49-F238E27FC236}">
                <a16:creationId xmlns:a16="http://schemas.microsoft.com/office/drawing/2014/main" id="{E2F0C486-E4C5-4A2C-9CC1-7BB20BC2E829}"/>
              </a:ext>
            </a:extLst>
          </p:cNvPr>
          <p:cNvSpPr/>
          <p:nvPr/>
        </p:nvSpPr>
        <p:spPr>
          <a:xfrm>
            <a:off x="3733800" y="4038600"/>
            <a:ext cx="4495800" cy="2133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PE" b="1" i="1" dirty="0"/>
              <a:t>ENTRE LOS 0 A 5, LUEGO DEL INICIO DE LOS SINTOMAS, SE PRESENTA FIEBRE, DOLOR DE CABEZA DE MANERA INTENSA, DOLOR MUSCULAR, F</a:t>
            </a:r>
            <a:r>
              <a:rPr lang="es-US" b="1" i="1" dirty="0"/>
              <a:t>ÁT</a:t>
            </a:r>
            <a:r>
              <a:rPr lang="es-PE" b="1" i="1" dirty="0"/>
              <a:t>IGA E INFLAMACIÓN DE GANGLIOS. EN ESTA FASE EXISTE RIESGO DE TRANSMISIÓN.</a:t>
            </a:r>
          </a:p>
        </p:txBody>
      </p:sp>
    </p:spTree>
    <p:extLst>
      <p:ext uri="{BB962C8B-B14F-4D97-AF65-F5344CB8AC3E}">
        <p14:creationId xmlns:p14="http://schemas.microsoft.com/office/powerpoint/2010/main" val="300825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13999-F46B-37FA-2D73-33CC2ACAF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a:extLst>
              <a:ext uri="{FF2B5EF4-FFF2-40B4-BE49-F238E27FC236}">
                <a16:creationId xmlns:a16="http://schemas.microsoft.com/office/drawing/2014/main" id="{1CBB01B0-ED9C-4A10-A006-1F4AFCC32046}"/>
              </a:ext>
            </a:extLst>
          </p:cNvPr>
          <p:cNvSpPr txBox="1"/>
          <p:nvPr/>
        </p:nvSpPr>
        <p:spPr>
          <a:xfrm>
            <a:off x="914400" y="1047233"/>
            <a:ext cx="7315200" cy="923330"/>
          </a:xfrm>
          <a:prstGeom prst="rect">
            <a:avLst/>
          </a:prstGeom>
          <a:solidFill>
            <a:srgbClr val="E5F35F"/>
          </a:solidFill>
        </p:spPr>
        <p:txBody>
          <a:bodyPr wrap="square" rtlCol="0">
            <a:spAutoFit/>
          </a:bodyPr>
          <a:lstStyle/>
          <a:p>
            <a:r>
              <a:rPr lang="es-PE" sz="3600" b="1" dirty="0">
                <a:solidFill>
                  <a:srgbClr val="002060"/>
                </a:solidFill>
                <a:latin typeface="Lucida Handwriting" panose="03010101010101010101" pitchFamily="66" charset="0"/>
              </a:rPr>
              <a:t>FASES:  </a:t>
            </a:r>
          </a:p>
          <a:p>
            <a:endParaRPr lang="es-PE" dirty="0"/>
          </a:p>
        </p:txBody>
      </p:sp>
      <p:sp>
        <p:nvSpPr>
          <p:cNvPr id="2" name="Globo: flecha derecha 1">
            <a:extLst>
              <a:ext uri="{FF2B5EF4-FFF2-40B4-BE49-F238E27FC236}">
                <a16:creationId xmlns:a16="http://schemas.microsoft.com/office/drawing/2014/main" id="{EC324C34-2C8C-404F-86E5-DDA531624212}"/>
              </a:ext>
            </a:extLst>
          </p:cNvPr>
          <p:cNvSpPr/>
          <p:nvPr/>
        </p:nvSpPr>
        <p:spPr>
          <a:xfrm>
            <a:off x="1087902" y="2438400"/>
            <a:ext cx="1426698" cy="990600"/>
          </a:xfrm>
          <a:prstGeom prst="rightArrowCallout">
            <a:avLst>
              <a:gd name="adj1" fmla="val 33521"/>
              <a:gd name="adj2" fmla="val 25000"/>
              <a:gd name="adj3" fmla="val 39201"/>
              <a:gd name="adj4" fmla="val 64977"/>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a:latin typeface="Bodoni MT Black" panose="02070A03080606020203" pitchFamily="18" charset="0"/>
              </a:rPr>
              <a:t>FASE 3</a:t>
            </a:r>
          </a:p>
        </p:txBody>
      </p:sp>
      <p:sp>
        <p:nvSpPr>
          <p:cNvPr id="3" name="Globo: flecha hacia abajo 2">
            <a:extLst>
              <a:ext uri="{FF2B5EF4-FFF2-40B4-BE49-F238E27FC236}">
                <a16:creationId xmlns:a16="http://schemas.microsoft.com/office/drawing/2014/main" id="{B6D2013F-8464-41F0-A9AB-258CAFFCE4CE}"/>
              </a:ext>
            </a:extLst>
          </p:cNvPr>
          <p:cNvSpPr/>
          <p:nvPr/>
        </p:nvSpPr>
        <p:spPr>
          <a:xfrm>
            <a:off x="2971800" y="2182771"/>
            <a:ext cx="5257800" cy="1703429"/>
          </a:xfrm>
          <a:prstGeom prst="downArrowCallout">
            <a:avLst>
              <a:gd name="adj1" fmla="val 33259"/>
              <a:gd name="adj2" fmla="val 33258"/>
              <a:gd name="adj3" fmla="val 25000"/>
              <a:gd name="adj4" fmla="val 64977"/>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PE" b="1" i="1" dirty="0"/>
              <a:t>APARECE LAS LESIONES D</a:t>
            </a:r>
            <a:r>
              <a:rPr lang="es-US" b="1" i="1" dirty="0"/>
              <a:t>É</a:t>
            </a:r>
            <a:r>
              <a:rPr lang="es-PE" b="1" i="1" dirty="0"/>
              <a:t>RMICAS DE 1 A 5 DIAS POSTERIORES A LA FIEBRE. LA EVOLUCIÓN DE LA LESIÓN EN LA PIEL SE DA DE LA SIGUIENTE  FORMA : </a:t>
            </a:r>
          </a:p>
          <a:p>
            <a:pPr algn="ctr"/>
            <a:endParaRPr lang="es-PE" dirty="0"/>
          </a:p>
        </p:txBody>
      </p:sp>
      <p:sp>
        <p:nvSpPr>
          <p:cNvPr id="5" name="Rectángulo: esquinas redondeadas 4">
            <a:extLst>
              <a:ext uri="{FF2B5EF4-FFF2-40B4-BE49-F238E27FC236}">
                <a16:creationId xmlns:a16="http://schemas.microsoft.com/office/drawing/2014/main" id="{7F1D0116-C520-4C22-A49D-C9EFB2B34420}"/>
              </a:ext>
            </a:extLst>
          </p:cNvPr>
          <p:cNvSpPr/>
          <p:nvPr/>
        </p:nvSpPr>
        <p:spPr>
          <a:xfrm>
            <a:off x="3393464" y="4275043"/>
            <a:ext cx="3045655" cy="25075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285750" indent="-285750">
              <a:buFont typeface="Arial" panose="020B0604020202020204" pitchFamily="34" charset="0"/>
              <a:buChar char="•"/>
            </a:pPr>
            <a:r>
              <a:rPr lang="es-PE" b="1" i="1" dirty="0"/>
              <a:t>MÁPULAS </a:t>
            </a:r>
          </a:p>
          <a:p>
            <a:pPr marL="285750" indent="-285750">
              <a:buFont typeface="Arial" panose="020B0604020202020204" pitchFamily="34" charset="0"/>
              <a:buChar char="•"/>
            </a:pPr>
            <a:r>
              <a:rPr lang="es-PE" b="1" i="1" dirty="0"/>
              <a:t>PÁPULAS</a:t>
            </a:r>
          </a:p>
          <a:p>
            <a:pPr marL="285750" indent="-285750">
              <a:buFont typeface="Arial" panose="020B0604020202020204" pitchFamily="34" charset="0"/>
              <a:buChar char="•"/>
            </a:pPr>
            <a:r>
              <a:rPr lang="es-PE" b="1" i="1" dirty="0"/>
              <a:t>VESÍCULAS</a:t>
            </a:r>
          </a:p>
          <a:p>
            <a:pPr marL="285750" indent="-285750">
              <a:buFont typeface="Arial" panose="020B0604020202020204" pitchFamily="34" charset="0"/>
              <a:buChar char="•"/>
            </a:pPr>
            <a:r>
              <a:rPr lang="es-PE" b="1" i="1" dirty="0"/>
              <a:t>PÚSTULAS</a:t>
            </a:r>
          </a:p>
          <a:p>
            <a:pPr marL="285750" indent="-285750">
              <a:buFont typeface="Arial" panose="020B0604020202020204" pitchFamily="34" charset="0"/>
              <a:buChar char="•"/>
            </a:pPr>
            <a:r>
              <a:rPr lang="es-PE" b="1" i="1" dirty="0"/>
              <a:t>CON POSTERIOR APARICI</a:t>
            </a:r>
            <a:r>
              <a:rPr lang="es-US" b="1" i="1" dirty="0" err="1"/>
              <a:t>Ó</a:t>
            </a:r>
            <a:r>
              <a:rPr lang="es-PE" b="1" i="1" dirty="0"/>
              <a:t>N DE COSTRAS Y RESOLUCI</a:t>
            </a:r>
            <a:r>
              <a:rPr lang="es-US" b="1" i="1" dirty="0" err="1"/>
              <a:t>Ó</a:t>
            </a:r>
            <a:r>
              <a:rPr lang="es-PE" b="1" i="1" dirty="0"/>
              <a:t>N DE LAS LESIONES EL DÍA 14.</a:t>
            </a:r>
          </a:p>
        </p:txBody>
      </p:sp>
    </p:spTree>
    <p:extLst>
      <p:ext uri="{BB962C8B-B14F-4D97-AF65-F5344CB8AC3E}">
        <p14:creationId xmlns:p14="http://schemas.microsoft.com/office/powerpoint/2010/main" val="406410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a:extLst>
              <a:ext uri="{FF2B5EF4-FFF2-40B4-BE49-F238E27FC236}">
                <a16:creationId xmlns:a16="http://schemas.microsoft.com/office/drawing/2014/main" id="{7C329843-6D06-492C-AB86-B22017C87D77}"/>
              </a:ext>
            </a:extLst>
          </p:cNvPr>
          <p:cNvPicPr>
            <a:picLocks noChangeAspect="1"/>
          </p:cNvPicPr>
          <p:nvPr/>
        </p:nvPicPr>
        <p:blipFill rotWithShape="1">
          <a:blip r:embed="rId3"/>
          <a:srcRect l="15001" t="5990" r="14999" b="13908"/>
          <a:stretch/>
        </p:blipFill>
        <p:spPr>
          <a:xfrm>
            <a:off x="663415" y="1524000"/>
            <a:ext cx="7817169" cy="5029200"/>
          </a:xfrm>
          <a:prstGeom prst="rect">
            <a:avLst/>
          </a:prstGeom>
        </p:spPr>
      </p:pic>
      <p:sp>
        <p:nvSpPr>
          <p:cNvPr id="7" name="CuadroTexto 6">
            <a:extLst>
              <a:ext uri="{FF2B5EF4-FFF2-40B4-BE49-F238E27FC236}">
                <a16:creationId xmlns:a16="http://schemas.microsoft.com/office/drawing/2014/main" id="{875C0F62-7016-415E-8E26-AE61F80A7D6C}"/>
              </a:ext>
            </a:extLst>
          </p:cNvPr>
          <p:cNvSpPr txBox="1"/>
          <p:nvPr/>
        </p:nvSpPr>
        <p:spPr>
          <a:xfrm>
            <a:off x="3276600" y="1497037"/>
            <a:ext cx="5203984" cy="646331"/>
          </a:xfrm>
          <a:prstGeom prst="rect">
            <a:avLst/>
          </a:prstGeom>
          <a:solidFill>
            <a:srgbClr val="E5F35F"/>
          </a:solidFill>
        </p:spPr>
        <p:txBody>
          <a:bodyPr wrap="square" rtlCol="0">
            <a:spAutoFit/>
          </a:bodyPr>
          <a:lstStyle/>
          <a:p>
            <a:r>
              <a:rPr lang="es-PE" sz="3600" dirty="0">
                <a:solidFill>
                  <a:srgbClr val="002060"/>
                </a:solidFill>
                <a:latin typeface="Lucida Handwriting" panose="03010101010101010101" pitchFamily="66" charset="0"/>
              </a:rPr>
              <a:t>Lesiones primarias</a:t>
            </a:r>
          </a:p>
        </p:txBody>
      </p:sp>
    </p:spTree>
    <p:extLst>
      <p:ext uri="{BB962C8B-B14F-4D97-AF65-F5344CB8AC3E}">
        <p14:creationId xmlns:p14="http://schemas.microsoft.com/office/powerpoint/2010/main" val="33447993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2931</TotalTime>
  <Words>1085</Words>
  <Application>Microsoft Office PowerPoint</Application>
  <PresentationFormat>Presentación en pantalla (4:3)</PresentationFormat>
  <Paragraphs>93</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 VIRUELA DEL MONO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Veronica Marcela Vergara</dc:creator>
  <cp:lastModifiedBy>Usuario desconocido</cp:lastModifiedBy>
  <cp:revision>98</cp:revision>
  <dcterms:created xsi:type="dcterms:W3CDTF">2021-04-18T11:08:37Z</dcterms:created>
  <dcterms:modified xsi:type="dcterms:W3CDTF">2022-08-16T02:23:25Z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2017-03-14T00:00:00Z</vt:filetime>
  </property>
  <property fmtid="{D5CDD505-2E9C-101B-9397-08002B2CF9AE}" pid="3" name="Creator">
    <vt:lpwstr>Microsoft® PowerPoint® 2010</vt:lpwstr>
  </property>
  <property fmtid="{D5CDD505-2E9C-101B-9397-08002B2CF9AE}" pid="4" name="LastSaved">
    <vt:filetime>2021-04-18T00:00:00Z</vt:filetime>
  </property>
</Properties>
</file>