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66" r:id="rId3"/>
    <p:sldId id="265" r:id="rId4"/>
    <p:sldId id="257" r:id="rId5"/>
    <p:sldId id="263" r:id="rId6"/>
    <p:sldId id="258" r:id="rId7"/>
    <p:sldId id="268" r:id="rId8"/>
    <p:sldId id="260" r:id="rId9"/>
    <p:sldId id="269" r:id="rId10"/>
    <p:sldId id="261" r:id="rId11"/>
    <p:sldId id="262" r:id="rId12"/>
    <p:sldId id="264" r:id="rId13"/>
    <p:sldId id="267" r:id="rId1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8097" autoAdjust="0"/>
  </p:normalViewPr>
  <p:slideViewPr>
    <p:cSldViewPr snapToGrid="0">
      <p:cViewPr>
        <p:scale>
          <a:sx n="55" d="100"/>
          <a:sy n="55" d="100"/>
        </p:scale>
        <p:origin x="11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16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7956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114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 txBox="1"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3200"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16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4867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lvl="0" rtl="0">
              <a:defRPr sz="60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1333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3" name="Marcador de pie de página 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4" name="Marcador de número de diapositiva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177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848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lvl="0" algn="ctr" rtl="0">
              <a:defRPr sz="60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lvl="0" indent="0" algn="ctr" rtl="0">
              <a:buNone/>
              <a:defRPr sz="2400"/>
            </a:lvl1pPr>
          </a:lstStyle>
          <a:p>
            <a:pPr lvl="0" rtl="0"/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652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4" name="Marcador de pie de página 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953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38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lvl="0" indent="0" rtl="0">
              <a:buNone/>
              <a:defRPr sz="2400" b="1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lvl="0" indent="0" rtl="0">
              <a:buNone/>
              <a:defRPr sz="2400" b="1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5"/>
          <p:cNvSpPr txBox="1">
            <a:spLocks noGrp="1"/>
          </p:cNvSpPr>
          <p:nvPr>
            <p:ph type="body"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8" name="Marcador de pie de página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9" name="Marcador de número de diapositiva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6255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283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pPr lvl="0"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 rtl="0"/>
            <a:r>
              <a:rPr lang="es-ES"/>
              <a:t>Haga clic para modificar el estilo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22B-8E90-41CB-B980-84C825E97B52}" type="datetimeFigureOut">
              <a:rPr lang="es-PE" smtClean="0"/>
              <a:t>30/05/2021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264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lvl="0" algn="l" rtl="0" eaLnBrk="1" hangingPunct="1">
        <a:lnSpc>
          <a:spcPct val="90000"/>
        </a:lnSpc>
        <a:buNone/>
        <a:defRPr sz="4400">
          <a:solidFill>
            <a:schemeClr val="tx1"/>
          </a:solidFill>
          <a:latin typeface="Calibri Light"/>
        </a:defRPr>
      </a:lvl1pPr>
    </p:titleStyle>
    <p:bodyStyle>
      <a:lvl1pPr marL="228600" lvl="0" indent="-228600" algn="l" rtl="0" eaLnBrk="1" hangingPunct="1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Calibri"/>
        </a:defRPr>
      </a:lvl1pPr>
      <a:lvl2pPr marL="6858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Calibri"/>
        </a:defRPr>
      </a:lvl2pPr>
      <a:lvl3pPr marL="11430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3pPr>
      <a:lvl4pPr marL="16002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4pPr>
      <a:lvl5pPr marL="20574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5pPr>
      <a:lvl6pPr marL="25146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6pPr>
      <a:lvl7pPr marL="29718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7pPr>
      <a:lvl8pPr marL="34290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8pPr>
      <a:lvl9pPr marL="38862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9pPr>
    </p:bodyStyle>
    <p:otherStyle>
      <a:lvl1pPr marL="0" lvl="0" algn="l" rtl="0" eaLnBrk="1" hangingPunct="1">
        <a:defRPr sz="1800">
          <a:solidFill>
            <a:schemeClr val="tx1"/>
          </a:solidFill>
          <a:latin typeface="Calibri"/>
        </a:defRPr>
      </a:lvl1pPr>
      <a:lvl2pPr marL="457200" lvl="0" algn="l" rtl="0" eaLnBrk="1" hangingPunct="1">
        <a:defRPr sz="1800">
          <a:solidFill>
            <a:schemeClr val="tx1"/>
          </a:solidFill>
          <a:latin typeface="Calibri"/>
        </a:defRPr>
      </a:lvl2pPr>
      <a:lvl3pPr marL="914400" lvl="0" algn="l" rtl="0" eaLnBrk="1" hangingPunct="1">
        <a:defRPr sz="1800">
          <a:solidFill>
            <a:schemeClr val="tx1"/>
          </a:solidFill>
          <a:latin typeface="Calibri"/>
        </a:defRPr>
      </a:lvl3pPr>
      <a:lvl4pPr marL="1371600" lvl="0" algn="l" rtl="0" eaLnBrk="1" hangingPunct="1">
        <a:defRPr sz="1800">
          <a:solidFill>
            <a:schemeClr val="tx1"/>
          </a:solidFill>
          <a:latin typeface="Calibri"/>
        </a:defRPr>
      </a:lvl4pPr>
      <a:lvl5pPr marL="1828800" lvl="0" algn="l" rtl="0" eaLnBrk="1" hangingPunct="1">
        <a:defRPr sz="1800">
          <a:solidFill>
            <a:schemeClr val="tx1"/>
          </a:solidFill>
          <a:latin typeface="Calibri"/>
        </a:defRPr>
      </a:lvl5pPr>
      <a:lvl6pPr marL="2286000" lvl="0" algn="l" rtl="0" eaLnBrk="1" hangingPunct="1">
        <a:defRPr sz="1800">
          <a:solidFill>
            <a:schemeClr val="tx1"/>
          </a:solidFill>
          <a:latin typeface="Calibri"/>
        </a:defRPr>
      </a:lvl6pPr>
      <a:lvl7pPr marL="2743200" lvl="0" algn="l" rtl="0" eaLnBrk="1" hangingPunct="1">
        <a:defRPr sz="1800">
          <a:solidFill>
            <a:schemeClr val="tx1"/>
          </a:solidFill>
          <a:latin typeface="Calibri"/>
        </a:defRPr>
      </a:lvl7pPr>
      <a:lvl8pPr marL="3200400" lvl="0" algn="l" rtl="0" eaLnBrk="1" hangingPunct="1">
        <a:defRPr sz="1800">
          <a:solidFill>
            <a:schemeClr val="tx1"/>
          </a:solidFill>
          <a:latin typeface="Calibri"/>
        </a:defRPr>
      </a:lvl8pPr>
      <a:lvl9pPr marL="3657600" lvl="0" algn="l" rtl="0" eaLnBrk="1" hangingPunct="1">
        <a:defRPr sz="1800">
          <a:solidFill>
            <a:schemeClr val="tx1"/>
          </a:solidFill>
          <a:latin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43681" y="-80963"/>
            <a:ext cx="12192000" cy="69389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6118" y="574219"/>
            <a:ext cx="9144000" cy="2387600"/>
          </a:xfrm>
        </p:spPr>
        <p:txBody>
          <a:bodyPr>
            <a:normAutofit/>
          </a:bodyPr>
          <a:lstStyle/>
          <a:p>
            <a:r>
              <a:rPr lang="es-PE" sz="96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COVID-19</a:t>
            </a:r>
            <a:endParaRPr lang="es-PE" sz="96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29317" y="6030119"/>
            <a:ext cx="6258636" cy="1655762"/>
          </a:xfrm>
        </p:spPr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TTE VET FLORES FERNANDEZ FELICITAS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4" name="object 15"/>
          <p:cNvSpPr/>
          <p:nvPr/>
        </p:nvSpPr>
        <p:spPr>
          <a:xfrm>
            <a:off x="9301513" y="1252229"/>
            <a:ext cx="2485588" cy="239572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9" b="100000" l="0" r="97231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688" y="3269627"/>
            <a:ext cx="5741894" cy="266307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/>
          <a:srcRect t="4522" b="87039"/>
          <a:stretch>
            <a:fillRect/>
          </a:stretch>
        </p:blipFill>
        <p:spPr>
          <a:xfrm>
            <a:off x="114299" y="29195"/>
            <a:ext cx="11963401" cy="607417"/>
          </a:xfrm>
          <a:prstGeom prst="rect">
            <a:avLst/>
          </a:prstGeom>
          <a:noFill/>
        </p:spPr>
      </p:pic>
      <p:grpSp>
        <p:nvGrpSpPr>
          <p:cNvPr id="9" name="Grupo 8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10" name="Rectángulo 9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6" name="Imagen 1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t="10782" r="3627" b="16232"/>
          <a:stretch/>
        </p:blipFill>
        <p:spPr>
          <a:xfrm>
            <a:off x="42743" y="1905464"/>
            <a:ext cx="5512893" cy="4546243"/>
          </a:xfrm>
          <a:prstGeom prst="rect">
            <a:avLst/>
          </a:prstGeom>
        </p:spPr>
      </p:pic>
      <p:sp>
        <p:nvSpPr>
          <p:cNvPr id="15" name="Llamada de flecha a la izquierda 14"/>
          <p:cNvSpPr/>
          <p:nvPr/>
        </p:nvSpPr>
        <p:spPr>
          <a:xfrm>
            <a:off x="4795783" y="4344247"/>
            <a:ext cx="6697014" cy="2228045"/>
          </a:xfrm>
          <a:prstGeom prst="leftArrowCallout">
            <a:avLst>
              <a:gd name="adj1" fmla="val 29624"/>
              <a:gd name="adj2" fmla="val 23844"/>
              <a:gd name="adj3" fmla="val 38873"/>
              <a:gd name="adj4" fmla="val 8355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Llamada de flecha a la izquierda 13"/>
          <p:cNvSpPr/>
          <p:nvPr/>
        </p:nvSpPr>
        <p:spPr>
          <a:xfrm>
            <a:off x="5344732" y="2033221"/>
            <a:ext cx="6168981" cy="991673"/>
          </a:xfrm>
          <a:prstGeom prst="leftArrowCallout">
            <a:avLst>
              <a:gd name="adj1" fmla="val 35389"/>
              <a:gd name="adj2" fmla="val 27597"/>
              <a:gd name="adj3" fmla="val 25000"/>
              <a:gd name="adj4" fmla="val 905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767" y="723299"/>
            <a:ext cx="6994161" cy="1102326"/>
          </a:xfrm>
          <a:solidFill>
            <a:srgbClr val="FFFF00"/>
          </a:solidFill>
        </p:spPr>
        <p:txBody>
          <a:bodyPr/>
          <a:lstStyle/>
          <a:p>
            <a:r>
              <a:rPr lang="es-PE" b="1" dirty="0" smtClean="0"/>
              <a:t>SÍNTOMAS MÁS FRECUENTES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839614" y="2066795"/>
            <a:ext cx="5552821" cy="4351338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es-PE" dirty="0" smtClean="0"/>
              <a:t> Fiebre, cansancio, </a:t>
            </a:r>
            <a:r>
              <a:rPr lang="es-PE" dirty="0"/>
              <a:t>malestar </a:t>
            </a:r>
            <a:r>
              <a:rPr lang="es-PE" dirty="0" smtClean="0"/>
              <a:t>general,    tos seca y sensación de </a:t>
            </a:r>
            <a:r>
              <a:rPr lang="es-PE" dirty="0"/>
              <a:t>falta de aire.</a:t>
            </a:r>
          </a:p>
          <a:p>
            <a:pPr marL="0" indent="0" algn="just" fontAlgn="base">
              <a:buNone/>
            </a:pPr>
            <a:endParaRPr lang="es-PE" b="1" dirty="0" smtClean="0"/>
          </a:p>
          <a:p>
            <a:pPr marL="0" indent="0" algn="just" fontAlgn="base">
              <a:buNone/>
            </a:pPr>
            <a:r>
              <a:rPr lang="es-PE" b="1" dirty="0" smtClean="0"/>
              <a:t>También </a:t>
            </a:r>
            <a:r>
              <a:rPr lang="es-PE" b="1" dirty="0"/>
              <a:t>se han descrito síntomas </a:t>
            </a:r>
            <a:r>
              <a:rPr lang="es-PE" b="1" dirty="0" smtClean="0"/>
              <a:t>como:</a:t>
            </a:r>
            <a:endParaRPr lang="es-PE" b="1" dirty="0"/>
          </a:p>
          <a:p>
            <a:pPr marL="0" indent="0" algn="just" fontAlgn="base">
              <a:buNone/>
            </a:pPr>
            <a:r>
              <a:rPr lang="es-PE" dirty="0"/>
              <a:t>Disminución o pérdida del olfato y del </a:t>
            </a:r>
            <a:r>
              <a:rPr lang="es-PE" dirty="0" smtClean="0"/>
              <a:t>gusto, Escalofríos, Dolor </a:t>
            </a:r>
            <a:r>
              <a:rPr lang="es-PE" dirty="0"/>
              <a:t>de </a:t>
            </a:r>
            <a:r>
              <a:rPr lang="es-PE" dirty="0" smtClean="0"/>
              <a:t>garganta, Dolores musculares, Dolor </a:t>
            </a:r>
            <a:r>
              <a:rPr lang="es-PE" dirty="0"/>
              <a:t>de </a:t>
            </a:r>
            <a:r>
              <a:rPr lang="es-PE" dirty="0" smtClean="0"/>
              <a:t>cabeza, Debilidad general, Diarrea, Vómitos, Lesiones </a:t>
            </a:r>
            <a:r>
              <a:rPr lang="es-PE" dirty="0"/>
              <a:t>cutáneas.</a:t>
            </a:r>
          </a:p>
          <a:p>
            <a:endParaRPr lang="es-PE" dirty="0"/>
          </a:p>
        </p:txBody>
      </p:sp>
      <p:pic>
        <p:nvPicPr>
          <p:cNvPr id="4" name="Imagen 3"/>
          <p:cNvPicPr/>
          <p:nvPr/>
        </p:nvPicPr>
        <p:blipFill>
          <a:blip r:embed="rId3"/>
          <a:srcRect t="4522" b="87039"/>
          <a:stretch>
            <a:fillRect/>
          </a:stretch>
        </p:blipFill>
        <p:spPr>
          <a:xfrm>
            <a:off x="228601" y="36043"/>
            <a:ext cx="11963401" cy="607417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06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838200" y="723465"/>
            <a:ext cx="4030014" cy="8198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75763"/>
            <a:ext cx="10515600" cy="814925"/>
          </a:xfrm>
        </p:spPr>
        <p:txBody>
          <a:bodyPr/>
          <a:lstStyle/>
          <a:p>
            <a:r>
              <a:rPr lang="es-PE" b="1" dirty="0" smtClean="0"/>
              <a:t>INFECCIÓN VIRAL</a:t>
            </a:r>
            <a:r>
              <a:rPr lang="es-PE" b="1" dirty="0"/>
              <a:t/>
            </a:r>
            <a:br>
              <a:rPr lang="es-PE" b="1" dirty="0"/>
            </a:b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4623514" y="1825624"/>
            <a:ext cx="6730285" cy="4369113"/>
          </a:xfrm>
        </p:spPr>
        <p:txBody>
          <a:bodyPr/>
          <a:lstStyle/>
          <a:p>
            <a:pPr marL="0" indent="0" algn="just" fontAlgn="base">
              <a:buNone/>
            </a:pPr>
            <a:r>
              <a:rPr lang="es-PE" dirty="0" smtClean="0"/>
              <a:t>En </a:t>
            </a:r>
            <a:r>
              <a:rPr lang="es-PE" dirty="0"/>
              <a:t>la vida diaria, tendemos a pensar en una infección viral como una fea colección de síntomas que nos da cuando pescamos un virus, como la gripe o la varicela. </a:t>
            </a:r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114299" y="61416"/>
            <a:ext cx="11963401" cy="607417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9" y="1897618"/>
            <a:ext cx="4031087" cy="3559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446" y="3562006"/>
            <a:ext cx="3938649" cy="2632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58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62884" y="776491"/>
            <a:ext cx="6606861" cy="822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809" r="19726"/>
          <a:stretch/>
        </p:blipFill>
        <p:spPr>
          <a:xfrm>
            <a:off x="326078" y="1760332"/>
            <a:ext cx="3090929" cy="4550315"/>
          </a:xfrm>
          <a:prstGeom prst="rect">
            <a:avLst/>
          </a:prstGeom>
        </p:spPr>
      </p:pic>
      <p:sp>
        <p:nvSpPr>
          <p:cNvPr id="20" name="Llamada de flecha a la izquierda 19"/>
          <p:cNvSpPr/>
          <p:nvPr/>
        </p:nvSpPr>
        <p:spPr>
          <a:xfrm>
            <a:off x="3035027" y="4379264"/>
            <a:ext cx="8353022" cy="114831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597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53048" y="2837285"/>
            <a:ext cx="763959" cy="833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Llamada de flecha a la izquierda 18"/>
          <p:cNvSpPr/>
          <p:nvPr/>
        </p:nvSpPr>
        <p:spPr>
          <a:xfrm>
            <a:off x="3000778" y="3069798"/>
            <a:ext cx="8353022" cy="114831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597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Llamada de flecha a la izquierda 6"/>
          <p:cNvSpPr/>
          <p:nvPr/>
        </p:nvSpPr>
        <p:spPr>
          <a:xfrm>
            <a:off x="3000777" y="1760331"/>
            <a:ext cx="8353022" cy="12018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597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885" y="829985"/>
            <a:ext cx="6915954" cy="769194"/>
          </a:xfrm>
        </p:spPr>
        <p:txBody>
          <a:bodyPr/>
          <a:lstStyle/>
          <a:p>
            <a:r>
              <a:rPr lang="es-PE" b="1" dirty="0" smtClean="0"/>
              <a:t>PUNTOS MÁS IMPORTANTES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3618962" y="1760332"/>
            <a:ext cx="7734837" cy="4351338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es-PE" dirty="0" smtClean="0"/>
              <a:t> Un</a:t>
            </a:r>
            <a:r>
              <a:rPr lang="es-PE" dirty="0"/>
              <a:t> </a:t>
            </a:r>
            <a:r>
              <a:rPr lang="es-PE" b="1" dirty="0"/>
              <a:t>virus</a:t>
            </a:r>
            <a:r>
              <a:rPr lang="es-PE" dirty="0"/>
              <a:t> es un partícula infecciosa que se reproduce al "apoderarse" de una célula </a:t>
            </a:r>
            <a:r>
              <a:rPr lang="es-PE" dirty="0" smtClean="0"/>
              <a:t>hospedera y utilizar su maquinaria para crear más virus.</a:t>
            </a:r>
          </a:p>
          <a:p>
            <a:pPr marL="0" indent="0" algn="just" fontAlgn="base">
              <a:buNone/>
            </a:pPr>
            <a:r>
              <a:rPr lang="es-PE" dirty="0" smtClean="0"/>
              <a:t>Los virus son muy diversos. Vienen en diferentes   formas y estructuras, tienen diferentes tipos de genomas e infectan a diferentes hospederos.</a:t>
            </a:r>
          </a:p>
          <a:p>
            <a:pPr marL="0" indent="0" algn="just" fontAlgn="base">
              <a:buNone/>
            </a:pPr>
            <a:r>
              <a:rPr lang="es-PE" dirty="0" smtClean="0"/>
              <a:t>Los </a:t>
            </a:r>
            <a:r>
              <a:rPr lang="es-PE" dirty="0"/>
              <a:t>virus se reproducen al </a:t>
            </a:r>
            <a:r>
              <a:rPr lang="es-PE" b="1" dirty="0"/>
              <a:t>infectar</a:t>
            </a:r>
            <a:r>
              <a:rPr lang="es-PE" dirty="0"/>
              <a:t> sus células hospederas, y reprogramarlas para convertirlas en "fábricas" productoras </a:t>
            </a:r>
            <a:r>
              <a:rPr lang="es-PE" dirty="0" smtClean="0"/>
              <a:t>de virus.</a:t>
            </a:r>
            <a:endParaRPr lang="es-PE" dirty="0"/>
          </a:p>
          <a:p>
            <a:endParaRPr lang="es-PE" dirty="0"/>
          </a:p>
        </p:txBody>
      </p:sp>
      <p:pic>
        <p:nvPicPr>
          <p:cNvPr id="10" name="Imagen 9"/>
          <p:cNvPicPr/>
          <p:nvPr/>
        </p:nvPicPr>
        <p:blipFill>
          <a:blip r:embed="rId3"/>
          <a:srcRect t="4522" b="87039"/>
          <a:stretch>
            <a:fillRect/>
          </a:stretch>
        </p:blipFill>
        <p:spPr>
          <a:xfrm>
            <a:off x="39710" y="61416"/>
            <a:ext cx="11963401" cy="607417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12" name="Grupo 11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13" name="Rectángulo 12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55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2315" y="4288665"/>
            <a:ext cx="4734060" cy="1510384"/>
          </a:xfrm>
        </p:spPr>
        <p:txBody>
          <a:bodyPr/>
          <a:lstStyle/>
          <a:p>
            <a:r>
              <a:rPr lang="es-PE" sz="3600" b="1" dirty="0" smtClean="0"/>
              <a:t>BIOSEGURIDAD</a:t>
            </a:r>
            <a:endParaRPr lang="es-PE" sz="36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86777" y="594104"/>
            <a:ext cx="6240887" cy="2463040"/>
          </a:xfrm>
        </p:spPr>
        <p:txBody>
          <a:bodyPr/>
          <a:lstStyle/>
          <a:p>
            <a:pPr marL="0" indent="0">
              <a:buNone/>
            </a:pPr>
            <a:r>
              <a:rPr lang="es-PE" sz="11500" dirty="0" smtClean="0"/>
              <a:t>GRACIAS</a:t>
            </a:r>
            <a:endParaRPr lang="es-PE" sz="115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8" y="1001820"/>
            <a:ext cx="4249280" cy="4596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83" y="2215165"/>
            <a:ext cx="4906851" cy="23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Así se transmite y estos son los síntomas del coronavirus Covid-1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228601" y="36043"/>
            <a:ext cx="11963401" cy="607417"/>
          </a:xfrm>
          <a:prstGeom prst="rect">
            <a:avLst/>
          </a:prstGeom>
          <a:noFill/>
        </p:spPr>
      </p:pic>
      <p:grpSp>
        <p:nvGrpSpPr>
          <p:cNvPr id="3" name="Grupo 2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4" name="Rectángulo 3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3959564" y="2030533"/>
            <a:ext cx="6196120" cy="4438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/>
          <a:lstStyle>
            <a:lvl1pPr lvl="0">
              <a:defRPr/>
            </a:lvl1pPr>
          </a:lstStyle>
          <a:p>
            <a:pPr marL="342900" lvl="0" indent="-342900" rtl="0">
              <a:lnSpc>
                <a:spcPct val="200000"/>
              </a:lnSpc>
              <a:buFont typeface="Wingdings"/>
              <a:buChar char=""/>
            </a:pPr>
            <a:r>
              <a:rPr lang="es-ES" dirty="0" smtClean="0">
                <a:latin typeface="Century Gothic"/>
              </a:rPr>
              <a:t>DEFINICIÓN DE VIRUS</a:t>
            </a:r>
            <a:endParaRPr lang="es-ES" dirty="0">
              <a:latin typeface="Century Gothic"/>
            </a:endParaRP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>
                <a:latin typeface="Century Gothic"/>
              </a:rPr>
              <a:t>CICLO DE VIDA DE UN VIRUS</a:t>
            </a:r>
          </a:p>
          <a:p>
            <a:pPr marL="342900" lvl="0" indent="-342900">
              <a:lnSpc>
                <a:spcPct val="200000"/>
              </a:lnSpc>
              <a:buFont typeface="Wingdings"/>
              <a:buChar char=""/>
            </a:pPr>
            <a:r>
              <a:rPr lang="es-ES" dirty="0">
                <a:latin typeface="Century Gothic"/>
              </a:rPr>
              <a:t>ESTRUCTURA DE UN VIRUS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ES" dirty="0" smtClean="0">
                <a:latin typeface="Century Gothic"/>
              </a:rPr>
              <a:t>LINEA </a:t>
            </a:r>
            <a:r>
              <a:rPr lang="es-ES" dirty="0">
                <a:latin typeface="Century Gothic"/>
              </a:rPr>
              <a:t>DE </a:t>
            </a:r>
            <a:r>
              <a:rPr lang="es-ES" dirty="0" smtClean="0">
                <a:latin typeface="Century Gothic"/>
              </a:rPr>
              <a:t>TIEMPO DEL COVID-19</a:t>
            </a:r>
            <a:endParaRPr lang="es-ES" dirty="0">
              <a:latin typeface="Century Gothic"/>
            </a:endParaRP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 smtClean="0">
                <a:latin typeface="Century Gothic"/>
              </a:rPr>
              <a:t>CAUSAS </a:t>
            </a:r>
            <a:r>
              <a:rPr lang="es-PE" dirty="0">
                <a:latin typeface="Century Gothic"/>
              </a:rPr>
              <a:t>DE CONTAGIO SARS-CoV-19 (COVID-19</a:t>
            </a:r>
            <a:r>
              <a:rPr lang="es-PE" dirty="0">
                <a:latin typeface="Century Gothic"/>
              </a:rPr>
              <a:t>)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>
                <a:latin typeface="Century Gothic"/>
              </a:rPr>
              <a:t>SINTOMAS </a:t>
            </a:r>
            <a:r>
              <a:rPr lang="es-PE" dirty="0" smtClean="0">
                <a:latin typeface="Century Gothic"/>
              </a:rPr>
              <a:t>MÁS </a:t>
            </a:r>
            <a:r>
              <a:rPr lang="es-PE" dirty="0">
                <a:latin typeface="Century Gothic"/>
              </a:rPr>
              <a:t>FRECUENTES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 smtClean="0">
                <a:latin typeface="Century Gothic"/>
              </a:rPr>
              <a:t>INFECCIÓN </a:t>
            </a:r>
            <a:r>
              <a:rPr lang="es-PE" dirty="0">
                <a:latin typeface="Century Gothic"/>
              </a:rPr>
              <a:t>VIRAL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 smtClean="0">
                <a:latin typeface="Century Gothic"/>
              </a:rPr>
              <a:t>PUNTOS </a:t>
            </a:r>
            <a:r>
              <a:rPr lang="es-PE" dirty="0">
                <a:latin typeface="Century Gothic"/>
              </a:rPr>
              <a:t>MAS IMPORTANTES</a:t>
            </a:r>
            <a:endParaRPr lang="es-ES" dirty="0">
              <a:latin typeface="Century Gothic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391696" y="850448"/>
            <a:ext cx="2665928" cy="584775"/>
          </a:xfrm>
          <a:prstGeom prst="rect">
            <a:avLst/>
          </a:prstGeom>
          <a:solidFill>
            <a:srgbClr val="FFFF00"/>
          </a:solidFill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lang="es-PE" sz="3200" b="1" dirty="0">
                <a:latin typeface="Century Gothic"/>
              </a:rPr>
              <a:t>SUMARIO</a:t>
            </a:r>
          </a:p>
        </p:txBody>
      </p:sp>
      <p:pic>
        <p:nvPicPr>
          <p:cNvPr id="13" name="Imagen 1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519708" y="2669735"/>
            <a:ext cx="2052922" cy="3274565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515" y="5082675"/>
            <a:ext cx="1727990" cy="16644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57" y="1033064"/>
            <a:ext cx="24873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lamada de flecha a la izquierda 17"/>
          <p:cNvSpPr/>
          <p:nvPr/>
        </p:nvSpPr>
        <p:spPr>
          <a:xfrm>
            <a:off x="4269375" y="5168217"/>
            <a:ext cx="7192823" cy="1197655"/>
          </a:xfrm>
          <a:prstGeom prst="leftArrowCallout">
            <a:avLst>
              <a:gd name="adj1" fmla="val 30913"/>
              <a:gd name="adj2" fmla="val 25000"/>
              <a:gd name="adj3" fmla="val 26363"/>
              <a:gd name="adj4" fmla="val 8944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Llamada de flecha a la izquierda 16"/>
          <p:cNvSpPr/>
          <p:nvPr/>
        </p:nvSpPr>
        <p:spPr>
          <a:xfrm>
            <a:off x="3849644" y="1784549"/>
            <a:ext cx="7612554" cy="332467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45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849713" y="745054"/>
            <a:ext cx="4892899" cy="8122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3761"/>
            <a:ext cx="10515600" cy="1325563"/>
          </a:xfrm>
        </p:spPr>
        <p:txBody>
          <a:bodyPr/>
          <a:lstStyle/>
          <a:p>
            <a:r>
              <a:rPr lang="es-PE" b="1" dirty="0" smtClean="0"/>
              <a:t>DEFINICIÓN DE VIRUS</a:t>
            </a:r>
            <a:endParaRPr lang="es-PE" b="1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280338" y="1825624"/>
            <a:ext cx="6073461" cy="448502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PE" dirty="0"/>
              <a:t>Los virus son pequeños </a:t>
            </a:r>
            <a:r>
              <a:rPr lang="es-PE" dirty="0" smtClean="0"/>
              <a:t>microorganismos </a:t>
            </a:r>
            <a:r>
              <a:rPr lang="es-PE" dirty="0"/>
              <a:t>de </a:t>
            </a:r>
            <a:r>
              <a:rPr lang="es-PE" b="1" dirty="0"/>
              <a:t>ARN</a:t>
            </a:r>
            <a:r>
              <a:rPr lang="es-PE" dirty="0"/>
              <a:t> (ácido ribonucleico) o </a:t>
            </a:r>
            <a:r>
              <a:rPr lang="es-PE" b="1" dirty="0"/>
              <a:t>ADN</a:t>
            </a:r>
            <a:r>
              <a:rPr lang="es-PE" dirty="0"/>
              <a:t> (ácido desoxirribonucleico</a:t>
            </a:r>
            <a:r>
              <a:rPr lang="es-PE" dirty="0" smtClean="0"/>
              <a:t>), muchos </a:t>
            </a:r>
            <a:r>
              <a:rPr lang="es-PE" dirty="0"/>
              <a:t>están encapsulados en una envoltura </a:t>
            </a:r>
            <a:r>
              <a:rPr lang="es-PE" dirty="0" smtClean="0"/>
              <a:t>a </a:t>
            </a:r>
            <a:r>
              <a:rPr lang="es-PE" dirty="0"/>
              <a:t>base de </a:t>
            </a:r>
            <a:r>
              <a:rPr lang="es-PE" b="1" dirty="0" smtClean="0"/>
              <a:t>proteínas</a:t>
            </a:r>
            <a:r>
              <a:rPr lang="es-PE" dirty="0" smtClean="0"/>
              <a:t>, </a:t>
            </a:r>
            <a:r>
              <a:rPr lang="es-PE" dirty="0"/>
              <a:t>otros protegen su material genético con una </a:t>
            </a:r>
            <a:r>
              <a:rPr lang="es-PE" dirty="0" smtClean="0"/>
              <a:t>envoltura </a:t>
            </a:r>
            <a:r>
              <a:rPr lang="es-PE" dirty="0"/>
              <a:t>derivada de la célula a la que infectan y algunos otros además rodean su </a:t>
            </a:r>
            <a:r>
              <a:rPr lang="es-PE" dirty="0" smtClean="0"/>
              <a:t>cápside </a:t>
            </a:r>
            <a:r>
              <a:rPr lang="es-PE" dirty="0"/>
              <a:t>con una membrana </a:t>
            </a:r>
            <a:r>
              <a:rPr lang="es-PE" dirty="0" smtClean="0"/>
              <a:t>celular.</a:t>
            </a:r>
          </a:p>
          <a:p>
            <a:pPr marL="0" indent="0" algn="just">
              <a:buNone/>
            </a:pPr>
            <a:r>
              <a:rPr lang="es-PE" dirty="0" smtClean="0"/>
              <a:t>EL COVID-19: Enfermedad </a:t>
            </a:r>
            <a:r>
              <a:rPr lang="es-PE" dirty="0"/>
              <a:t>respiratoria muy contagiosa causada por el virus SARS-CoV-2</a:t>
            </a:r>
            <a:endParaRPr lang="es-PE" dirty="0" smtClean="0"/>
          </a:p>
          <a:p>
            <a:pPr marL="0" indent="0" algn="just">
              <a:buNone/>
            </a:pPr>
            <a:endParaRPr lang="es-PE" dirty="0"/>
          </a:p>
        </p:txBody>
      </p:sp>
      <p:pic>
        <p:nvPicPr>
          <p:cNvPr id="4" name="Imagen 3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0" y="61416"/>
            <a:ext cx="11963401" cy="607417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33" y="4432537"/>
            <a:ext cx="3143111" cy="21715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08" y="1633512"/>
            <a:ext cx="2179432" cy="16326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624" y="1835205"/>
            <a:ext cx="1978101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833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7429" y="683379"/>
            <a:ext cx="6490953" cy="6961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7430" y="365125"/>
            <a:ext cx="10336369" cy="1325563"/>
          </a:xfrm>
        </p:spPr>
        <p:txBody>
          <a:bodyPr/>
          <a:lstStyle/>
          <a:p>
            <a:r>
              <a:rPr lang="es-PE" b="1" dirty="0" smtClean="0"/>
              <a:t>CICLO DE VIDA DE UN VIRUS</a:t>
            </a:r>
            <a:endParaRPr lang="es-PE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6673" t="14355" r="26431" b="11990"/>
          <a:stretch/>
        </p:blipFill>
        <p:spPr>
          <a:xfrm>
            <a:off x="2292440" y="1379538"/>
            <a:ext cx="6203950" cy="5150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3"/>
          <a:srcRect t="4522" b="87039"/>
          <a:stretch>
            <a:fillRect/>
          </a:stretch>
        </p:blipFill>
        <p:spPr>
          <a:xfrm>
            <a:off x="114299" y="61416"/>
            <a:ext cx="11963401" cy="607417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26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rgamino horizontal 14"/>
          <p:cNvSpPr/>
          <p:nvPr/>
        </p:nvSpPr>
        <p:spPr>
          <a:xfrm>
            <a:off x="5692462" y="1070225"/>
            <a:ext cx="5947754" cy="4491273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/>
          <p:cNvSpPr/>
          <p:nvPr/>
        </p:nvSpPr>
        <p:spPr>
          <a:xfrm>
            <a:off x="849712" y="694960"/>
            <a:ext cx="6207910" cy="7727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713" y="1067808"/>
            <a:ext cx="10515600" cy="750530"/>
          </a:xfrm>
        </p:spPr>
        <p:txBody>
          <a:bodyPr/>
          <a:lstStyle/>
          <a:p>
            <a:r>
              <a:rPr lang="es-PE" b="1" dirty="0" smtClean="0"/>
              <a:t>E</a:t>
            </a:r>
            <a:r>
              <a:rPr lang="es-PE" b="1" dirty="0" smtClean="0"/>
              <a:t>STRUCTURA DE UN VIRUS</a:t>
            </a:r>
            <a:r>
              <a:rPr lang="es-PE" b="1" dirty="0"/>
              <a:t/>
            </a:r>
            <a:br>
              <a:rPr lang="es-PE" b="1" dirty="0"/>
            </a:b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692462" y="1801273"/>
            <a:ext cx="5834129" cy="4351338"/>
          </a:xfrm>
          <a:ln>
            <a:noFill/>
          </a:ln>
        </p:spPr>
        <p:txBody>
          <a:bodyPr/>
          <a:lstStyle/>
          <a:p>
            <a:pPr algn="just" fontAlgn="base"/>
            <a:r>
              <a:rPr lang="es-PE" dirty="0"/>
              <a:t>Una cubierta protectora de proteína o </a:t>
            </a:r>
            <a:r>
              <a:rPr lang="es-PE" b="1" dirty="0" smtClean="0"/>
              <a:t>cápside.</a:t>
            </a:r>
            <a:endParaRPr lang="es-PE" dirty="0"/>
          </a:p>
          <a:p>
            <a:pPr algn="just" fontAlgn="base"/>
            <a:r>
              <a:rPr lang="es-PE" dirty="0"/>
              <a:t>Un genoma de ácido nucleico, ADN o ARN, dentro de la </a:t>
            </a:r>
            <a:r>
              <a:rPr lang="es-PE" dirty="0" smtClean="0"/>
              <a:t>cápside.</a:t>
            </a:r>
            <a:endParaRPr lang="es-PE" dirty="0"/>
          </a:p>
          <a:p>
            <a:pPr algn="just" fontAlgn="base"/>
            <a:r>
              <a:rPr lang="es-PE" dirty="0"/>
              <a:t>Una capa de </a:t>
            </a:r>
            <a:r>
              <a:rPr lang="es-PE" dirty="0" smtClean="0"/>
              <a:t>membrana llamada</a:t>
            </a:r>
            <a:r>
              <a:rPr lang="es-PE" dirty="0"/>
              <a:t> </a:t>
            </a:r>
            <a:r>
              <a:rPr lang="es-PE" b="1" dirty="0"/>
              <a:t>envoltura</a:t>
            </a:r>
            <a:r>
              <a:rPr lang="es-PE" dirty="0"/>
              <a:t> (algunos pero no todos los virus</a:t>
            </a:r>
            <a:r>
              <a:rPr lang="es-PE" dirty="0" smtClean="0"/>
              <a:t>).</a:t>
            </a:r>
          </a:p>
          <a:p>
            <a:pPr fontAlgn="base"/>
            <a:endParaRPr lang="es-PE" dirty="0"/>
          </a:p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428" t="9742" r="19133" b="20404"/>
          <a:stretch/>
        </p:blipFill>
        <p:spPr>
          <a:xfrm>
            <a:off x="377464" y="1690687"/>
            <a:ext cx="5314999" cy="4761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3"/>
          <a:srcRect t="4522" b="87039"/>
          <a:stretch>
            <a:fillRect/>
          </a:stretch>
        </p:blipFill>
        <p:spPr>
          <a:xfrm>
            <a:off x="0" y="0"/>
            <a:ext cx="11963401" cy="607417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68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01521" y="785611"/>
            <a:ext cx="7431110" cy="785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003" t="21478" r="2500" b="5634"/>
          <a:stretch/>
        </p:blipFill>
        <p:spPr>
          <a:xfrm>
            <a:off x="1339404" y="1690688"/>
            <a:ext cx="8912180" cy="490041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rcRect t="4522" b="87039"/>
          <a:stretch>
            <a:fillRect/>
          </a:stretch>
        </p:blipFill>
        <p:spPr>
          <a:xfrm>
            <a:off x="0" y="61416"/>
            <a:ext cx="11963401" cy="607417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068947" y="707340"/>
            <a:ext cx="945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b="1" dirty="0" smtClean="0">
                <a:latin typeface="+mj-lt"/>
              </a:rPr>
              <a:t>LINEA DE TIEMPO DEL COVID-19</a:t>
            </a:r>
            <a:endParaRPr lang="es-PE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97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49" y="4242463"/>
            <a:ext cx="2744764" cy="2275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Llamada de flecha a la izquierda 18"/>
          <p:cNvSpPr/>
          <p:nvPr/>
        </p:nvSpPr>
        <p:spPr>
          <a:xfrm>
            <a:off x="4069723" y="4242464"/>
            <a:ext cx="7482625" cy="208955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00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7104" t="13249" r="14070" b="11549"/>
          <a:stretch/>
        </p:blipFill>
        <p:spPr>
          <a:xfrm>
            <a:off x="1159098" y="1730775"/>
            <a:ext cx="2590715" cy="2471601"/>
          </a:xfrm>
          <a:prstGeom prst="rect">
            <a:avLst/>
          </a:prstGeom>
        </p:spPr>
      </p:pic>
      <p:sp>
        <p:nvSpPr>
          <p:cNvPr id="17" name="Llamada de flecha a la izquierda 16"/>
          <p:cNvSpPr/>
          <p:nvPr/>
        </p:nvSpPr>
        <p:spPr>
          <a:xfrm>
            <a:off x="4069724" y="1825625"/>
            <a:ext cx="7482625" cy="208955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00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838200" y="679502"/>
            <a:ext cx="10714149" cy="10111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313645"/>
            <a:ext cx="10945969" cy="377043"/>
          </a:xfrm>
        </p:spPr>
        <p:txBody>
          <a:bodyPr/>
          <a:lstStyle/>
          <a:p>
            <a:r>
              <a:rPr lang="es-PE" b="1" dirty="0" smtClean="0"/>
              <a:t>CAUSAS</a:t>
            </a:r>
            <a:r>
              <a:rPr lang="es-PE" b="1" dirty="0" smtClean="0"/>
              <a:t> DE CONTAGIO</a:t>
            </a:r>
            <a:r>
              <a:rPr lang="es-PE" b="1" dirty="0"/>
              <a:t> SARS-CoV-19 (COVID-19) </a:t>
            </a:r>
            <a:r>
              <a:rPr lang="es-PE" b="1" dirty="0"/>
              <a:t/>
            </a:r>
            <a:br>
              <a:rPr lang="es-PE" b="1" dirty="0"/>
            </a:b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074276" y="1825625"/>
            <a:ext cx="6279524" cy="4693082"/>
          </a:xfrm>
        </p:spPr>
        <p:txBody>
          <a:bodyPr/>
          <a:lstStyle/>
          <a:p>
            <a:pPr marL="0" indent="0" algn="just">
              <a:buNone/>
            </a:pPr>
            <a:r>
              <a:rPr lang="es-PE" dirty="0"/>
              <a:t>C</a:t>
            </a:r>
            <a:r>
              <a:rPr lang="es-PE" dirty="0" smtClean="0"/>
              <a:t>ontacto </a:t>
            </a:r>
            <a:r>
              <a:rPr lang="es-PE" dirty="0"/>
              <a:t>con las </a:t>
            </a:r>
            <a:r>
              <a:rPr lang="es-PE" b="1" dirty="0"/>
              <a:t>gotas respiratorias que proceden de personas infectadas (al toser, estornudar e incluso hablar) </a:t>
            </a:r>
            <a:r>
              <a:rPr lang="es-PE" dirty="0"/>
              <a:t>y que se transmiten directamente a la boca, nariz y ojos de la persona sana. </a:t>
            </a:r>
            <a:endParaRPr lang="es-PE" dirty="0" smtClean="0"/>
          </a:p>
          <a:p>
            <a:pPr marL="0" indent="0" algn="just">
              <a:buNone/>
            </a:pPr>
            <a:endParaRPr lang="es-PE" dirty="0" smtClean="0"/>
          </a:p>
          <a:p>
            <a:pPr marL="0" indent="0" algn="just">
              <a:buNone/>
            </a:pPr>
            <a:r>
              <a:rPr lang="es-PE" dirty="0"/>
              <a:t>S</a:t>
            </a:r>
            <a:r>
              <a:rPr lang="es-PE" dirty="0" smtClean="0"/>
              <a:t>ecreciones </a:t>
            </a:r>
            <a:r>
              <a:rPr lang="es-PE" dirty="0"/>
              <a:t>de la persona infectada que </a:t>
            </a:r>
            <a:r>
              <a:rPr lang="es-PE" b="1" dirty="0"/>
              <a:t>contaminan las manos o los objetos con los que pueden entrar en contacto: superficies de muebles y objetos, pomos de puertas, cubiertos, toallas, </a:t>
            </a:r>
            <a:r>
              <a:rPr lang="es-PE" b="1" dirty="0" smtClean="0"/>
              <a:t>etc.</a:t>
            </a:r>
            <a:endParaRPr lang="es-PE" dirty="0"/>
          </a:p>
        </p:txBody>
      </p:sp>
      <p:pic>
        <p:nvPicPr>
          <p:cNvPr id="4" name="Imagen 3"/>
          <p:cNvPicPr/>
          <p:nvPr/>
        </p:nvPicPr>
        <p:blipFill>
          <a:blip r:embed="rId4"/>
          <a:srcRect t="4522" b="87039"/>
          <a:stretch>
            <a:fillRect/>
          </a:stretch>
        </p:blipFill>
        <p:spPr>
          <a:xfrm>
            <a:off x="112691" y="0"/>
            <a:ext cx="11963401" cy="607417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27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21102"/>
            <a:ext cx="7408653" cy="1069586"/>
          </a:xfrm>
          <a:solidFill>
            <a:srgbClr val="FFFF00"/>
          </a:solidFill>
          <a:ln>
            <a:noFill/>
          </a:ln>
        </p:spPr>
        <p:txBody>
          <a:bodyPr/>
          <a:lstStyle/>
          <a:p>
            <a:r>
              <a:rPr lang="es-PE" b="1" dirty="0" smtClean="0"/>
              <a:t>DURACIÓN EN LAS SUPERFICIES</a:t>
            </a:r>
            <a:endParaRPr lang="es-PE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9672"/>
          <a:stretch/>
        </p:blipFill>
        <p:spPr>
          <a:xfrm>
            <a:off x="517585" y="2053088"/>
            <a:ext cx="5003321" cy="3871408"/>
          </a:xfrm>
          <a:prstGeom prst="rect">
            <a:avLst/>
          </a:prstGeom>
        </p:spPr>
      </p:pic>
      <p:sp>
        <p:nvSpPr>
          <p:cNvPr id="5" name="object 14"/>
          <p:cNvSpPr/>
          <p:nvPr/>
        </p:nvSpPr>
        <p:spPr>
          <a:xfrm>
            <a:off x="5839615" y="2415397"/>
            <a:ext cx="5873956" cy="4166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/>
          <p:cNvPicPr/>
          <p:nvPr/>
        </p:nvPicPr>
        <p:blipFill>
          <a:blip r:embed="rId4"/>
          <a:srcRect t="4522" b="87039"/>
          <a:stretch>
            <a:fillRect/>
          </a:stretch>
        </p:blipFill>
        <p:spPr>
          <a:xfrm>
            <a:off x="0" y="0"/>
            <a:ext cx="11963401" cy="607417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3386238"/>
      </p:ext>
    </p:extLst>
  </p:cSld>
  <p:clrMapOvr>
    <a:masterClrMapping/>
  </p:clrMapOvr>
</p:sld>
</file>

<file path=ppt/theme/theme1.xml><?xml version="1.0" encoding="utf-8"?>
<a:theme xmlns:a="http://schemas.openxmlformats.org/drawingml/2006/main" name="PMTD EMCH ETAPA III Pas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PMTD EMCH ETAPA III Paso 1</Template>
  <TotalTime>613</TotalTime>
  <Words>185</Words>
  <Application>Microsoft Office PowerPoint</Application>
  <PresentationFormat>Panorámica</PresentationFormat>
  <Paragraphs>38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Berlin Sans FB Demi</vt:lpstr>
      <vt:lpstr>Calibri</vt:lpstr>
      <vt:lpstr>Calibri Light</vt:lpstr>
      <vt:lpstr>Century Gothic</vt:lpstr>
      <vt:lpstr>Wingdings</vt:lpstr>
      <vt:lpstr>PMTD EMCH ETAPA III Paso 1</vt:lpstr>
      <vt:lpstr>COVID-19</vt:lpstr>
      <vt:lpstr>Presentación de PowerPoint</vt:lpstr>
      <vt:lpstr>Presentación de PowerPoint</vt:lpstr>
      <vt:lpstr>DEFINICIÓN DE VIRUS</vt:lpstr>
      <vt:lpstr>CICLO DE VIDA DE UN VIRUS</vt:lpstr>
      <vt:lpstr>ESTRUCTURA DE UN VIRUS </vt:lpstr>
      <vt:lpstr>Presentación de PowerPoint</vt:lpstr>
      <vt:lpstr>CAUSAS DE CONTAGIO SARS-CoV-19 (COVID-19)  </vt:lpstr>
      <vt:lpstr>DURACIÓN EN LAS SUPERFICIES</vt:lpstr>
      <vt:lpstr>SÍNTOMAS MÁS FRECUENTES</vt:lpstr>
      <vt:lpstr>INFECCIÓN VIRAL </vt:lpstr>
      <vt:lpstr>PUNTOS MÁS IMPORTANTES</vt:lpstr>
      <vt:lpstr>BIOSEGURIDAD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creator>Full name</dc:creator>
  <cp:lastModifiedBy>JUSTO SEGOVIA</cp:lastModifiedBy>
  <cp:revision>25</cp:revision>
  <dcterms:created xsi:type="dcterms:W3CDTF">2021-05-28T21:17:48Z</dcterms:created>
  <dcterms:modified xsi:type="dcterms:W3CDTF">2021-05-31T03:24:55Z</dcterms:modified>
</cp:coreProperties>
</file>