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66" r:id="rId3"/>
    <p:sldId id="265" r:id="rId4"/>
    <p:sldId id="257" r:id="rId5"/>
    <p:sldId id="263" r:id="rId6"/>
    <p:sldId id="258" r:id="rId7"/>
    <p:sldId id="268" r:id="rId8"/>
    <p:sldId id="260" r:id="rId9"/>
    <p:sldId id="269" r:id="rId10"/>
    <p:sldId id="261" r:id="rId11"/>
    <p:sldId id="262" r:id="rId12"/>
    <p:sldId id="264" r:id="rId13"/>
    <p:sldId id="267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8097" autoAdjust="0"/>
  </p:normalViewPr>
  <p:slideViewPr>
    <p:cSldViewPr snapToGrid="0">
      <p:cViewPr>
        <p:scale>
          <a:sx n="55" d="100"/>
          <a:sy n="55" d="100"/>
        </p:scale>
        <p:origin x="11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7956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91147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 txBox="1"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3200"/>
            </a:lvl1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86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lvl="0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1333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3" name="Marcador de pie de página 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4" name="Marcador de número de diapositiva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177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8489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lvl="0" algn="ctr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lvl="0" indent="0" algn="ctr" rtl="0">
              <a:buNone/>
              <a:defRPr sz="2400"/>
            </a:lvl1pPr>
          </a:lstStyle>
          <a:p>
            <a:pPr lvl="0" rtl="0"/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46520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9538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238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 txBox="1"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5"/>
          <p:cNvSpPr txBox="1">
            <a:spLocks noGrp="1"/>
          </p:cNvSpPr>
          <p:nvPr>
            <p:ph type="body"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8" name="Marcador de pie de página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9" name="Marcador de número de diapositiva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6255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283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A422B-8E90-41CB-B980-84C825E97B52}" type="datetimeFigureOut">
              <a:rPr lang="es-PE" smtClean="0"/>
              <a:t>30/05/2021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26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lvl="0" algn="l" rtl="0" eaLnBrk="1" hangingPunct="1">
        <a:lnSpc>
          <a:spcPct val="90000"/>
        </a:lnSpc>
        <a:buNone/>
        <a:defRPr sz="4400">
          <a:solidFill>
            <a:schemeClr val="tx1"/>
          </a:solidFill>
          <a:latin typeface="Calibri Light"/>
        </a:defRPr>
      </a:lvl1pPr>
    </p:titleStyle>
    <p:bodyStyle>
      <a:lvl1pPr marL="228600" lvl="0" indent="-228600" algn="l" rtl="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Calibri"/>
        </a:defRPr>
      </a:lvl1pPr>
      <a:lvl2pPr marL="685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2pPr>
      <a:lvl3pPr marL="1143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3pPr>
      <a:lvl4pPr marL="1600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4pPr>
      <a:lvl5pPr marL="20574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5pPr>
      <a:lvl6pPr marL="25146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6pPr>
      <a:lvl7pPr marL="2971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7pPr>
      <a:lvl8pPr marL="3429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8pPr>
      <a:lvl9pPr marL="3886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9pPr>
    </p:bodyStyle>
    <p:otherStyle>
      <a:lvl1pPr marL="0" lvl="0" algn="l" rtl="0" eaLnBrk="1" hangingPunct="1">
        <a:defRPr sz="1800">
          <a:solidFill>
            <a:schemeClr val="tx1"/>
          </a:solidFill>
          <a:latin typeface="Calibri"/>
        </a:defRPr>
      </a:lvl1pPr>
      <a:lvl2pPr marL="457200" lvl="0" algn="l" rtl="0" eaLnBrk="1" hangingPunct="1">
        <a:defRPr sz="1800">
          <a:solidFill>
            <a:schemeClr val="tx1"/>
          </a:solidFill>
          <a:latin typeface="Calibri"/>
        </a:defRPr>
      </a:lvl2pPr>
      <a:lvl3pPr marL="914400" lvl="0" algn="l" rtl="0" eaLnBrk="1" hangingPunct="1">
        <a:defRPr sz="1800">
          <a:solidFill>
            <a:schemeClr val="tx1"/>
          </a:solidFill>
          <a:latin typeface="Calibri"/>
        </a:defRPr>
      </a:lvl3pPr>
      <a:lvl4pPr marL="1371600" lvl="0" algn="l" rtl="0" eaLnBrk="1" hangingPunct="1">
        <a:defRPr sz="1800">
          <a:solidFill>
            <a:schemeClr val="tx1"/>
          </a:solidFill>
          <a:latin typeface="Calibri"/>
        </a:defRPr>
      </a:lvl4pPr>
      <a:lvl5pPr marL="1828800" lvl="0" algn="l" rtl="0" eaLnBrk="1" hangingPunct="1">
        <a:defRPr sz="1800">
          <a:solidFill>
            <a:schemeClr val="tx1"/>
          </a:solidFill>
          <a:latin typeface="Calibri"/>
        </a:defRPr>
      </a:lvl5pPr>
      <a:lvl6pPr marL="2286000" lvl="0" algn="l" rtl="0" eaLnBrk="1" hangingPunct="1">
        <a:defRPr sz="1800">
          <a:solidFill>
            <a:schemeClr val="tx1"/>
          </a:solidFill>
          <a:latin typeface="Calibri"/>
        </a:defRPr>
      </a:lvl6pPr>
      <a:lvl7pPr marL="2743200" lvl="0" algn="l" rtl="0" eaLnBrk="1" hangingPunct="1">
        <a:defRPr sz="1800">
          <a:solidFill>
            <a:schemeClr val="tx1"/>
          </a:solidFill>
          <a:latin typeface="Calibri"/>
        </a:defRPr>
      </a:lvl7pPr>
      <a:lvl8pPr marL="3200400" lvl="0" algn="l" rtl="0" eaLnBrk="1" hangingPunct="1">
        <a:defRPr sz="1800">
          <a:solidFill>
            <a:schemeClr val="tx1"/>
          </a:solidFill>
          <a:latin typeface="Calibri"/>
        </a:defRPr>
      </a:lvl8pPr>
      <a:lvl9pPr marL="3657600" lvl="0" algn="l" rtl="0" eaLnBrk="1" hangingPunct="1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-43681" y="-80963"/>
            <a:ext cx="12192000" cy="693896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86118" y="574219"/>
            <a:ext cx="9144000" cy="2387600"/>
          </a:xfrm>
        </p:spPr>
        <p:txBody>
          <a:bodyPr>
            <a:normAutofit/>
          </a:bodyPr>
          <a:lstStyle/>
          <a:p>
            <a:r>
              <a:rPr lang="es-PE" sz="9600" b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COVID-19</a:t>
            </a:r>
            <a:endParaRPr lang="es-PE" sz="9600" b="1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29317" y="6030119"/>
            <a:ext cx="6258636" cy="1655762"/>
          </a:xfrm>
        </p:spPr>
        <p:txBody>
          <a:bodyPr/>
          <a:lstStyle/>
          <a:p>
            <a:r>
              <a:rPr lang="es-PE" dirty="0" smtClean="0">
                <a:solidFill>
                  <a:srgbClr val="FF0000"/>
                </a:solidFill>
              </a:rPr>
              <a:t>TTE VET FLORES FERNANDEZ FELICITAS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4" name="object 15"/>
          <p:cNvSpPr/>
          <p:nvPr/>
        </p:nvSpPr>
        <p:spPr>
          <a:xfrm>
            <a:off x="9301513" y="1252229"/>
            <a:ext cx="2485588" cy="2395728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39" b="100000" l="0" r="97231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688" y="3269627"/>
            <a:ext cx="5741894" cy="2663078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5"/>
          <a:srcRect t="4522" b="87039"/>
          <a:stretch>
            <a:fillRect/>
          </a:stretch>
        </p:blipFill>
        <p:spPr>
          <a:xfrm>
            <a:off x="114299" y="29195"/>
            <a:ext cx="11963401" cy="607417"/>
          </a:xfrm>
          <a:prstGeom prst="rect">
            <a:avLst/>
          </a:prstGeom>
          <a:noFill/>
        </p:spPr>
      </p:pic>
      <p:grpSp>
        <p:nvGrpSpPr>
          <p:cNvPr id="9" name="Grupo 8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10" name="Rectángulo 9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6" name="Imagen 15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45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/>
          <a:srcRect t="10782" r="3627" b="16232"/>
          <a:stretch/>
        </p:blipFill>
        <p:spPr>
          <a:xfrm>
            <a:off x="42743" y="1905464"/>
            <a:ext cx="5512893" cy="4546243"/>
          </a:xfrm>
          <a:prstGeom prst="rect">
            <a:avLst/>
          </a:prstGeom>
        </p:spPr>
      </p:pic>
      <p:sp>
        <p:nvSpPr>
          <p:cNvPr id="15" name="Llamada de flecha a la izquierda 14"/>
          <p:cNvSpPr/>
          <p:nvPr/>
        </p:nvSpPr>
        <p:spPr>
          <a:xfrm>
            <a:off x="4795783" y="4344247"/>
            <a:ext cx="6697014" cy="2228045"/>
          </a:xfrm>
          <a:prstGeom prst="leftArrowCallout">
            <a:avLst>
              <a:gd name="adj1" fmla="val 29624"/>
              <a:gd name="adj2" fmla="val 23844"/>
              <a:gd name="adj3" fmla="val 38873"/>
              <a:gd name="adj4" fmla="val 83556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Llamada de flecha a la izquierda 13"/>
          <p:cNvSpPr/>
          <p:nvPr/>
        </p:nvSpPr>
        <p:spPr>
          <a:xfrm>
            <a:off x="5344732" y="2033221"/>
            <a:ext cx="6168981" cy="991673"/>
          </a:xfrm>
          <a:prstGeom prst="leftArrowCallout">
            <a:avLst>
              <a:gd name="adj1" fmla="val 35389"/>
              <a:gd name="adj2" fmla="val 27597"/>
              <a:gd name="adj3" fmla="val 25000"/>
              <a:gd name="adj4" fmla="val 905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767" y="723299"/>
            <a:ext cx="6994161" cy="1102326"/>
          </a:xfrm>
          <a:solidFill>
            <a:srgbClr val="FFFF00"/>
          </a:solidFill>
        </p:spPr>
        <p:txBody>
          <a:bodyPr/>
          <a:lstStyle/>
          <a:p>
            <a:r>
              <a:rPr lang="es-PE" b="1" dirty="0" smtClean="0"/>
              <a:t>SÍNTOMAS MÁS FRECUENTES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5839614" y="2066795"/>
            <a:ext cx="5552821" cy="4351338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es-PE" dirty="0" smtClean="0"/>
              <a:t> Fiebre, cansancio, </a:t>
            </a:r>
            <a:r>
              <a:rPr lang="es-PE" dirty="0"/>
              <a:t>malestar </a:t>
            </a:r>
            <a:r>
              <a:rPr lang="es-PE" dirty="0" smtClean="0"/>
              <a:t>general,    tos seca y sensación de </a:t>
            </a:r>
            <a:r>
              <a:rPr lang="es-PE" dirty="0"/>
              <a:t>falta de aire.</a:t>
            </a:r>
          </a:p>
          <a:p>
            <a:pPr marL="0" indent="0" algn="just" fontAlgn="base">
              <a:buNone/>
            </a:pPr>
            <a:endParaRPr lang="es-PE" b="1" dirty="0" smtClean="0"/>
          </a:p>
          <a:p>
            <a:pPr marL="0" indent="0" algn="just" fontAlgn="base">
              <a:buNone/>
            </a:pPr>
            <a:r>
              <a:rPr lang="es-PE" b="1" dirty="0" smtClean="0"/>
              <a:t>También </a:t>
            </a:r>
            <a:r>
              <a:rPr lang="es-PE" b="1" dirty="0"/>
              <a:t>se han descrito síntomas </a:t>
            </a:r>
            <a:r>
              <a:rPr lang="es-PE" b="1" dirty="0" smtClean="0"/>
              <a:t>como:</a:t>
            </a:r>
            <a:endParaRPr lang="es-PE" b="1" dirty="0"/>
          </a:p>
          <a:p>
            <a:pPr marL="0" indent="0" algn="just" fontAlgn="base">
              <a:buNone/>
            </a:pPr>
            <a:r>
              <a:rPr lang="es-PE" dirty="0"/>
              <a:t>Disminución o pérdida del olfato y del </a:t>
            </a:r>
            <a:r>
              <a:rPr lang="es-PE" dirty="0" smtClean="0"/>
              <a:t>gusto, Escalofríos, Dolor </a:t>
            </a:r>
            <a:r>
              <a:rPr lang="es-PE" dirty="0"/>
              <a:t>de </a:t>
            </a:r>
            <a:r>
              <a:rPr lang="es-PE" dirty="0" smtClean="0"/>
              <a:t>garganta, Dolores musculares, Dolor </a:t>
            </a:r>
            <a:r>
              <a:rPr lang="es-PE" dirty="0"/>
              <a:t>de </a:t>
            </a:r>
            <a:r>
              <a:rPr lang="es-PE" dirty="0" smtClean="0"/>
              <a:t>cabeza, Debilidad general, Diarrea, Vómitos, Lesiones </a:t>
            </a:r>
            <a:r>
              <a:rPr lang="es-PE" dirty="0"/>
              <a:t>cutáneas.</a:t>
            </a:r>
          </a:p>
          <a:p>
            <a:endParaRPr lang="es-PE" dirty="0"/>
          </a:p>
        </p:txBody>
      </p:sp>
      <p:pic>
        <p:nvPicPr>
          <p:cNvPr id="4" name="Imagen 3"/>
          <p:cNvPicPr/>
          <p:nvPr/>
        </p:nvPicPr>
        <p:blipFill>
          <a:blip r:embed="rId3"/>
          <a:srcRect t="4522" b="87039"/>
          <a:stretch>
            <a:fillRect/>
          </a:stretch>
        </p:blipFill>
        <p:spPr>
          <a:xfrm>
            <a:off x="228601" y="36043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067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38200" y="723465"/>
            <a:ext cx="4030014" cy="8198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75763"/>
            <a:ext cx="10515600" cy="814925"/>
          </a:xfrm>
        </p:spPr>
        <p:txBody>
          <a:bodyPr/>
          <a:lstStyle/>
          <a:p>
            <a:r>
              <a:rPr lang="es-PE" b="1" dirty="0" smtClean="0"/>
              <a:t>INFECCIÓN VIRAL</a:t>
            </a:r>
            <a:r>
              <a:rPr lang="es-PE" b="1" dirty="0"/>
              <a:t/>
            </a:r>
            <a:br>
              <a:rPr lang="es-PE" b="1" dirty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4623514" y="1825624"/>
            <a:ext cx="6730285" cy="4369113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es-PE" dirty="0" smtClean="0"/>
              <a:t>En </a:t>
            </a:r>
            <a:r>
              <a:rPr lang="es-PE" dirty="0"/>
              <a:t>la vida diaria, tendemos a pensar en una infección viral como una fea colección de síntomas que nos da cuando pescamos un virus, como la gripe o la varicela. </a:t>
            </a:r>
          </a:p>
          <a:p>
            <a:pPr marL="0" indent="0">
              <a:buNone/>
            </a:pPr>
            <a:endParaRPr lang="es-PE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9" y="1897618"/>
            <a:ext cx="4031087" cy="3559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446" y="3562006"/>
            <a:ext cx="3938649" cy="26327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5580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862884" y="776491"/>
            <a:ext cx="6606861" cy="8226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2809" r="19726"/>
          <a:stretch/>
        </p:blipFill>
        <p:spPr>
          <a:xfrm>
            <a:off x="326078" y="1760332"/>
            <a:ext cx="3090929" cy="4550315"/>
          </a:xfrm>
          <a:prstGeom prst="rect">
            <a:avLst/>
          </a:prstGeom>
        </p:spPr>
      </p:pic>
      <p:sp>
        <p:nvSpPr>
          <p:cNvPr id="20" name="Llamada de flecha a la izquierda 19"/>
          <p:cNvSpPr/>
          <p:nvPr/>
        </p:nvSpPr>
        <p:spPr>
          <a:xfrm>
            <a:off x="3035027" y="4379264"/>
            <a:ext cx="8353022" cy="114831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597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53048" y="2837285"/>
            <a:ext cx="763959" cy="8331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Llamada de flecha a la izquierda 18"/>
          <p:cNvSpPr/>
          <p:nvPr/>
        </p:nvSpPr>
        <p:spPr>
          <a:xfrm>
            <a:off x="3000778" y="3069798"/>
            <a:ext cx="8353022" cy="114831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597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Llamada de flecha a la izquierda 6"/>
          <p:cNvSpPr/>
          <p:nvPr/>
        </p:nvSpPr>
        <p:spPr>
          <a:xfrm>
            <a:off x="3000777" y="1760331"/>
            <a:ext cx="8353022" cy="1201809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597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885" y="829985"/>
            <a:ext cx="6915954" cy="769194"/>
          </a:xfrm>
        </p:spPr>
        <p:txBody>
          <a:bodyPr/>
          <a:lstStyle/>
          <a:p>
            <a:r>
              <a:rPr lang="es-PE" b="1" dirty="0" smtClean="0"/>
              <a:t>PUNTOS MÁS IMPORTANTES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3618962" y="1760332"/>
            <a:ext cx="7734837" cy="4351338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es-PE" dirty="0" smtClean="0"/>
              <a:t> Un</a:t>
            </a:r>
            <a:r>
              <a:rPr lang="es-PE" dirty="0"/>
              <a:t> </a:t>
            </a:r>
            <a:r>
              <a:rPr lang="es-PE" b="1" dirty="0"/>
              <a:t>virus</a:t>
            </a:r>
            <a:r>
              <a:rPr lang="es-PE" dirty="0"/>
              <a:t> es un partícula infecciosa que se reproduce al "apoderarse" de una célula </a:t>
            </a:r>
            <a:r>
              <a:rPr lang="es-PE" dirty="0" smtClean="0"/>
              <a:t>hospedera y utilizar su maquinaria para crear más virus.</a:t>
            </a:r>
          </a:p>
          <a:p>
            <a:pPr marL="0" indent="0" algn="just" fontAlgn="base">
              <a:buNone/>
            </a:pPr>
            <a:r>
              <a:rPr lang="es-PE" dirty="0" smtClean="0"/>
              <a:t>Los virus son muy diversos. Vienen en diferentes   formas y estructuras, tienen diferentes tipos de genomas e infectan a diferentes hospederos.</a:t>
            </a:r>
          </a:p>
          <a:p>
            <a:pPr marL="0" indent="0" algn="just" fontAlgn="base">
              <a:buNone/>
            </a:pPr>
            <a:r>
              <a:rPr lang="es-PE" dirty="0" smtClean="0"/>
              <a:t>Los </a:t>
            </a:r>
            <a:r>
              <a:rPr lang="es-PE" dirty="0"/>
              <a:t>virus se reproducen al </a:t>
            </a:r>
            <a:r>
              <a:rPr lang="es-PE" b="1" dirty="0"/>
              <a:t>infectar</a:t>
            </a:r>
            <a:r>
              <a:rPr lang="es-PE" dirty="0"/>
              <a:t> sus células hospederas, y reprogramarlas para convertirlas en "fábricas" productoras </a:t>
            </a:r>
            <a:r>
              <a:rPr lang="es-PE" dirty="0" smtClean="0"/>
              <a:t>de virus.</a:t>
            </a:r>
            <a:endParaRPr lang="es-PE" dirty="0"/>
          </a:p>
          <a:p>
            <a:endParaRPr lang="es-PE" dirty="0"/>
          </a:p>
        </p:txBody>
      </p:sp>
      <p:pic>
        <p:nvPicPr>
          <p:cNvPr id="10" name="Imagen 9"/>
          <p:cNvPicPr/>
          <p:nvPr/>
        </p:nvPicPr>
        <p:blipFill>
          <a:blip r:embed="rId3"/>
          <a:srcRect t="4522" b="87039"/>
          <a:stretch>
            <a:fillRect/>
          </a:stretch>
        </p:blipFill>
        <p:spPr>
          <a:xfrm>
            <a:off x="39710" y="61416"/>
            <a:ext cx="11963401" cy="607417"/>
          </a:xfrm>
          <a:prstGeom prst="rect">
            <a:avLst/>
          </a:prstGeom>
          <a:noFill/>
        </p:spPr>
      </p:pic>
      <p:pic>
        <p:nvPicPr>
          <p:cNvPr id="11" name="Imagen 10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12" name="Grupo 11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13" name="Rectángulo 12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755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2315" y="4288665"/>
            <a:ext cx="4734060" cy="1510384"/>
          </a:xfrm>
        </p:spPr>
        <p:txBody>
          <a:bodyPr/>
          <a:lstStyle/>
          <a:p>
            <a:r>
              <a:rPr lang="es-PE" sz="3600" b="1" dirty="0" smtClean="0"/>
              <a:t>BIOSEGURIDAD</a:t>
            </a:r>
            <a:endParaRPr lang="es-PE" sz="3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286777" y="594104"/>
            <a:ext cx="6240887" cy="2463040"/>
          </a:xfrm>
        </p:spPr>
        <p:txBody>
          <a:bodyPr/>
          <a:lstStyle/>
          <a:p>
            <a:pPr marL="0" indent="0">
              <a:buNone/>
            </a:pPr>
            <a:r>
              <a:rPr lang="es-PE" sz="11500" dirty="0" smtClean="0"/>
              <a:t>GRACIAS</a:t>
            </a:r>
            <a:endParaRPr lang="es-PE" sz="11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" y="1001820"/>
            <a:ext cx="4249280" cy="45967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583" y="2215165"/>
            <a:ext cx="4906851" cy="235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4" name="Así se transmite y estos son los síntomas del coronavirus Covid-19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5" y="920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8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228601" y="36043"/>
            <a:ext cx="11963401" cy="607417"/>
          </a:xfrm>
          <a:prstGeom prst="rect">
            <a:avLst/>
          </a:prstGeom>
          <a:noFill/>
        </p:spPr>
      </p:pic>
      <p:grpSp>
        <p:nvGrpSpPr>
          <p:cNvPr id="3" name="Grupo 2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4" name="Rectángulo 3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0" name="Imagen 9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sp>
        <p:nvSpPr>
          <p:cNvPr id="11" name="CuadroTexto 10"/>
          <p:cNvSpPr txBox="1"/>
          <p:nvPr/>
        </p:nvSpPr>
        <p:spPr>
          <a:xfrm>
            <a:off x="3959564" y="2030533"/>
            <a:ext cx="6196120" cy="4438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/>
          <a:lstStyle>
            <a:lvl1pPr lvl="0">
              <a:defRPr/>
            </a:lvl1pPr>
          </a:lstStyle>
          <a:p>
            <a:pPr marL="342900" lvl="0" indent="-342900" rtl="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DEFINICIÓN DE VIRUS</a:t>
            </a:r>
            <a:endParaRPr lang="es-ES" dirty="0">
              <a:latin typeface="Century Gothic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>
                <a:latin typeface="Century Gothic"/>
              </a:rPr>
              <a:t>CICLO DE VIDA DE UN VIRUS</a:t>
            </a: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r>
              <a:rPr lang="es-ES" dirty="0">
                <a:latin typeface="Century Gothic"/>
              </a:rPr>
              <a:t>ESTRUCTURA DE UN VIRUS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LINEA </a:t>
            </a:r>
            <a:r>
              <a:rPr lang="es-ES" dirty="0">
                <a:latin typeface="Century Gothic"/>
              </a:rPr>
              <a:t>DE </a:t>
            </a:r>
            <a:r>
              <a:rPr lang="es-ES" dirty="0" smtClean="0">
                <a:latin typeface="Century Gothic"/>
              </a:rPr>
              <a:t>TIEMPO DEL COVID-19</a:t>
            </a:r>
            <a:endParaRPr lang="es-ES" dirty="0">
              <a:latin typeface="Century Gothic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 smtClean="0">
                <a:latin typeface="Century Gothic"/>
              </a:rPr>
              <a:t>CAUSAS </a:t>
            </a:r>
            <a:r>
              <a:rPr lang="es-PE" dirty="0">
                <a:latin typeface="Century Gothic"/>
              </a:rPr>
              <a:t>DE CONTAGIO SARS-CoV-19 (COVID-19</a:t>
            </a:r>
            <a:r>
              <a:rPr lang="es-PE" dirty="0">
                <a:latin typeface="Century Gothic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>
                <a:latin typeface="Century Gothic"/>
              </a:rPr>
              <a:t>SINTOMAS </a:t>
            </a:r>
            <a:r>
              <a:rPr lang="es-PE" dirty="0" smtClean="0">
                <a:latin typeface="Century Gothic"/>
              </a:rPr>
              <a:t>MÁS </a:t>
            </a:r>
            <a:r>
              <a:rPr lang="es-PE" dirty="0">
                <a:latin typeface="Century Gothic"/>
              </a:rPr>
              <a:t>FRECUENTES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 smtClean="0">
                <a:latin typeface="Century Gothic"/>
              </a:rPr>
              <a:t>INFECCIÓN </a:t>
            </a:r>
            <a:r>
              <a:rPr lang="es-PE" dirty="0">
                <a:latin typeface="Century Gothic"/>
              </a:rPr>
              <a:t>VIRAL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 smtClean="0">
                <a:latin typeface="Century Gothic"/>
              </a:rPr>
              <a:t>PUNTOS </a:t>
            </a:r>
            <a:r>
              <a:rPr lang="es-PE" dirty="0">
                <a:latin typeface="Century Gothic"/>
              </a:rPr>
              <a:t>MAS IMPORTANTES</a:t>
            </a:r>
            <a:endParaRPr lang="es-ES" dirty="0">
              <a:latin typeface="Century Gothic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391696" y="850448"/>
            <a:ext cx="2665928" cy="584775"/>
          </a:xfrm>
          <a:prstGeom prst="rect">
            <a:avLst/>
          </a:prstGeom>
          <a:solidFill>
            <a:srgbClr val="FFFF00"/>
          </a:solidFill>
        </p:spPr>
        <p:txBody>
          <a:bodyPr wrap="square"/>
          <a:lstStyle>
            <a:lvl1pPr lvl="0">
              <a:defRPr/>
            </a:lvl1pPr>
          </a:lstStyle>
          <a:p>
            <a:pPr lvl="0" algn="ctr" rtl="0"/>
            <a:r>
              <a:rPr lang="es-PE" sz="3200" b="1" dirty="0">
                <a:latin typeface="Century Gothic"/>
              </a:rPr>
              <a:t>SUMARIO</a:t>
            </a:r>
          </a:p>
        </p:txBody>
      </p:sp>
      <p:pic>
        <p:nvPicPr>
          <p:cNvPr id="13" name="Imagen 12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519708" y="2669735"/>
            <a:ext cx="2052922" cy="3274565"/>
          </a:xfrm>
          <a:prstGeom prst="rect">
            <a:avLst/>
          </a:prstGeom>
          <a:noFill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5515" y="5082675"/>
            <a:ext cx="1727990" cy="166446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557" y="1033064"/>
            <a:ext cx="2487384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lamada de flecha a la izquierda 17"/>
          <p:cNvSpPr/>
          <p:nvPr/>
        </p:nvSpPr>
        <p:spPr>
          <a:xfrm>
            <a:off x="4269375" y="5168217"/>
            <a:ext cx="7192823" cy="1197655"/>
          </a:xfrm>
          <a:prstGeom prst="leftArrowCallout">
            <a:avLst>
              <a:gd name="adj1" fmla="val 30913"/>
              <a:gd name="adj2" fmla="val 25000"/>
              <a:gd name="adj3" fmla="val 26363"/>
              <a:gd name="adj4" fmla="val 8944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Llamada de flecha a la izquierda 16"/>
          <p:cNvSpPr/>
          <p:nvPr/>
        </p:nvSpPr>
        <p:spPr>
          <a:xfrm>
            <a:off x="3849644" y="1784549"/>
            <a:ext cx="7612554" cy="332467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53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 12"/>
          <p:cNvSpPr/>
          <p:nvPr/>
        </p:nvSpPr>
        <p:spPr>
          <a:xfrm>
            <a:off x="849713" y="745054"/>
            <a:ext cx="4892899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03761"/>
            <a:ext cx="10515600" cy="1325563"/>
          </a:xfrm>
        </p:spPr>
        <p:txBody>
          <a:bodyPr/>
          <a:lstStyle/>
          <a:p>
            <a:r>
              <a:rPr lang="es-PE" b="1" dirty="0" smtClean="0"/>
              <a:t>DEFINICIÓN DE VIRUS</a:t>
            </a:r>
            <a:endParaRPr lang="es-PE" b="1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5280338" y="1825624"/>
            <a:ext cx="6073461" cy="448502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PE" dirty="0"/>
              <a:t>Los virus son pequeños </a:t>
            </a:r>
            <a:r>
              <a:rPr lang="es-PE" dirty="0" smtClean="0"/>
              <a:t>microorganismos </a:t>
            </a:r>
            <a:r>
              <a:rPr lang="es-PE" dirty="0"/>
              <a:t>de </a:t>
            </a:r>
            <a:r>
              <a:rPr lang="es-PE" b="1" dirty="0"/>
              <a:t>ARN</a:t>
            </a:r>
            <a:r>
              <a:rPr lang="es-PE" dirty="0"/>
              <a:t> (ácido ribonucleico) o </a:t>
            </a:r>
            <a:r>
              <a:rPr lang="es-PE" b="1" dirty="0"/>
              <a:t>ADN</a:t>
            </a:r>
            <a:r>
              <a:rPr lang="es-PE" dirty="0"/>
              <a:t> (ácido desoxirribonucleico</a:t>
            </a:r>
            <a:r>
              <a:rPr lang="es-PE" dirty="0" smtClean="0"/>
              <a:t>), muchos </a:t>
            </a:r>
            <a:r>
              <a:rPr lang="es-PE" dirty="0"/>
              <a:t>están encapsulados en una envoltura </a:t>
            </a:r>
            <a:r>
              <a:rPr lang="es-PE" dirty="0" smtClean="0"/>
              <a:t>a </a:t>
            </a:r>
            <a:r>
              <a:rPr lang="es-PE" dirty="0"/>
              <a:t>base de </a:t>
            </a:r>
            <a:r>
              <a:rPr lang="es-PE" b="1" dirty="0" smtClean="0"/>
              <a:t>proteínas</a:t>
            </a:r>
            <a:r>
              <a:rPr lang="es-PE" dirty="0" smtClean="0"/>
              <a:t>, </a:t>
            </a:r>
            <a:r>
              <a:rPr lang="es-PE" dirty="0"/>
              <a:t>otros protegen su material genético con una </a:t>
            </a:r>
            <a:r>
              <a:rPr lang="es-PE" dirty="0" smtClean="0"/>
              <a:t>envoltura </a:t>
            </a:r>
            <a:r>
              <a:rPr lang="es-PE" dirty="0"/>
              <a:t>derivada de la célula a la que infectan y algunos otros además rodean su </a:t>
            </a:r>
            <a:r>
              <a:rPr lang="es-PE" dirty="0" smtClean="0"/>
              <a:t>cápside </a:t>
            </a:r>
            <a:r>
              <a:rPr lang="es-PE" dirty="0"/>
              <a:t>con una membrana </a:t>
            </a:r>
            <a:r>
              <a:rPr lang="es-PE" dirty="0" smtClean="0"/>
              <a:t>celular.</a:t>
            </a:r>
          </a:p>
          <a:p>
            <a:pPr marL="0" indent="0" algn="just">
              <a:buNone/>
            </a:pPr>
            <a:r>
              <a:rPr lang="es-PE" dirty="0" smtClean="0"/>
              <a:t>EL COVID-19: Enfermedad </a:t>
            </a:r>
            <a:r>
              <a:rPr lang="es-PE" dirty="0"/>
              <a:t>respiratoria muy contagiosa causada por el virus SARS-CoV-2</a:t>
            </a:r>
            <a:endParaRPr lang="es-PE" dirty="0" smtClean="0"/>
          </a:p>
          <a:p>
            <a:pPr marL="0" indent="0" algn="just">
              <a:buNone/>
            </a:pPr>
            <a:endParaRPr lang="es-PE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433" y="4432537"/>
            <a:ext cx="3143111" cy="217154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08" y="1633512"/>
            <a:ext cx="2179432" cy="16326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5624" y="1835205"/>
            <a:ext cx="1978101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8334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6490953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30" y="365125"/>
            <a:ext cx="10336369" cy="1325563"/>
          </a:xfrm>
        </p:spPr>
        <p:txBody>
          <a:bodyPr/>
          <a:lstStyle/>
          <a:p>
            <a:r>
              <a:rPr lang="es-PE" b="1" dirty="0" smtClean="0"/>
              <a:t>CICLO DE VIDA DE UN VIRUS</a:t>
            </a:r>
            <a:endParaRPr lang="es-PE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26673" t="14355" r="26431" b="11990"/>
          <a:stretch/>
        </p:blipFill>
        <p:spPr>
          <a:xfrm>
            <a:off x="2292440" y="1379538"/>
            <a:ext cx="6203950" cy="5150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/>
          <p:nvPr/>
        </p:nvPicPr>
        <p:blipFill>
          <a:blip r:embed="rId3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2265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rgamino horizontal 14"/>
          <p:cNvSpPr/>
          <p:nvPr/>
        </p:nvSpPr>
        <p:spPr>
          <a:xfrm>
            <a:off x="5692462" y="1070225"/>
            <a:ext cx="5947754" cy="4491273"/>
          </a:xfrm>
          <a:prstGeom prst="horizontalScroll">
            <a:avLst/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 13"/>
          <p:cNvSpPr/>
          <p:nvPr/>
        </p:nvSpPr>
        <p:spPr>
          <a:xfrm>
            <a:off x="849712" y="694960"/>
            <a:ext cx="6207910" cy="7727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1067808"/>
            <a:ext cx="10515600" cy="750530"/>
          </a:xfrm>
        </p:spPr>
        <p:txBody>
          <a:bodyPr/>
          <a:lstStyle/>
          <a:p>
            <a:r>
              <a:rPr lang="es-PE" b="1" dirty="0" smtClean="0"/>
              <a:t>E</a:t>
            </a:r>
            <a:r>
              <a:rPr lang="es-PE" b="1" dirty="0" smtClean="0"/>
              <a:t>STRUCTURA DE UN VIRUS</a:t>
            </a:r>
            <a:r>
              <a:rPr lang="es-PE" b="1" dirty="0"/>
              <a:t/>
            </a:r>
            <a:br>
              <a:rPr lang="es-PE" b="1" dirty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5692462" y="1801273"/>
            <a:ext cx="5834129" cy="4351338"/>
          </a:xfrm>
          <a:ln>
            <a:noFill/>
          </a:ln>
        </p:spPr>
        <p:txBody>
          <a:bodyPr/>
          <a:lstStyle/>
          <a:p>
            <a:pPr algn="just" fontAlgn="base"/>
            <a:r>
              <a:rPr lang="es-PE" dirty="0"/>
              <a:t>Una cubierta protectora de proteína o </a:t>
            </a:r>
            <a:r>
              <a:rPr lang="es-PE" b="1" dirty="0" smtClean="0"/>
              <a:t>cápside.</a:t>
            </a:r>
            <a:endParaRPr lang="es-PE" dirty="0"/>
          </a:p>
          <a:p>
            <a:pPr algn="just" fontAlgn="base"/>
            <a:r>
              <a:rPr lang="es-PE" dirty="0"/>
              <a:t>Un genoma de ácido nucleico, ADN o ARN, dentro de la </a:t>
            </a:r>
            <a:r>
              <a:rPr lang="es-PE" dirty="0" smtClean="0"/>
              <a:t>cápside.</a:t>
            </a:r>
            <a:endParaRPr lang="es-PE" dirty="0"/>
          </a:p>
          <a:p>
            <a:pPr algn="just" fontAlgn="base"/>
            <a:r>
              <a:rPr lang="es-PE" dirty="0"/>
              <a:t>Una capa de </a:t>
            </a:r>
            <a:r>
              <a:rPr lang="es-PE" dirty="0" smtClean="0"/>
              <a:t>membrana llamada</a:t>
            </a:r>
            <a:r>
              <a:rPr lang="es-PE" dirty="0"/>
              <a:t> </a:t>
            </a:r>
            <a:r>
              <a:rPr lang="es-PE" b="1" dirty="0"/>
              <a:t>envoltura</a:t>
            </a:r>
            <a:r>
              <a:rPr lang="es-PE" dirty="0"/>
              <a:t> (algunos pero no todos los virus</a:t>
            </a:r>
            <a:r>
              <a:rPr lang="es-PE" dirty="0" smtClean="0"/>
              <a:t>).</a:t>
            </a:r>
          </a:p>
          <a:p>
            <a:pPr fontAlgn="base"/>
            <a:endParaRPr lang="es-PE" dirty="0"/>
          </a:p>
          <a:p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3428" t="9742" r="19133" b="20404"/>
          <a:stretch/>
        </p:blipFill>
        <p:spPr>
          <a:xfrm>
            <a:off x="377464" y="1690687"/>
            <a:ext cx="5314999" cy="47616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/>
          <p:nvPr/>
        </p:nvPicPr>
        <p:blipFill>
          <a:blip r:embed="rId3"/>
          <a:srcRect t="4522" b="87039"/>
          <a:stretch>
            <a:fillRect/>
          </a:stretch>
        </p:blipFill>
        <p:spPr>
          <a:xfrm>
            <a:off x="0" y="0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688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1521" y="785611"/>
            <a:ext cx="7431110" cy="78561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9003" t="21478" r="2500" b="5634"/>
          <a:stretch/>
        </p:blipFill>
        <p:spPr>
          <a:xfrm>
            <a:off x="1339404" y="1690688"/>
            <a:ext cx="8912180" cy="4900412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1068947" y="707340"/>
            <a:ext cx="94530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>
                <a:latin typeface="+mj-lt"/>
              </a:rPr>
              <a:t>LINEA DE TIEMPO DEL COVID-19</a:t>
            </a:r>
            <a:endParaRPr lang="es-PE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97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49" y="4242463"/>
            <a:ext cx="2744764" cy="2275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Llamada de flecha a la izquierda 18"/>
          <p:cNvSpPr/>
          <p:nvPr/>
        </p:nvSpPr>
        <p:spPr>
          <a:xfrm>
            <a:off x="4069723" y="4242464"/>
            <a:ext cx="7482625" cy="20895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700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7104" t="13249" r="14070" b="11549"/>
          <a:stretch/>
        </p:blipFill>
        <p:spPr>
          <a:xfrm>
            <a:off x="1159098" y="1730775"/>
            <a:ext cx="2590715" cy="2471601"/>
          </a:xfrm>
          <a:prstGeom prst="rect">
            <a:avLst/>
          </a:prstGeom>
        </p:spPr>
      </p:pic>
      <p:sp>
        <p:nvSpPr>
          <p:cNvPr id="17" name="Llamada de flecha a la izquierda 16"/>
          <p:cNvSpPr/>
          <p:nvPr/>
        </p:nvSpPr>
        <p:spPr>
          <a:xfrm>
            <a:off x="4069724" y="1825625"/>
            <a:ext cx="7482625" cy="20895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700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 12"/>
          <p:cNvSpPr/>
          <p:nvPr/>
        </p:nvSpPr>
        <p:spPr>
          <a:xfrm>
            <a:off x="838200" y="679502"/>
            <a:ext cx="10714149" cy="10111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1313645"/>
            <a:ext cx="10945969" cy="377043"/>
          </a:xfrm>
        </p:spPr>
        <p:txBody>
          <a:bodyPr/>
          <a:lstStyle/>
          <a:p>
            <a:r>
              <a:rPr lang="es-PE" b="1" dirty="0" smtClean="0"/>
              <a:t>CAUSAS</a:t>
            </a:r>
            <a:r>
              <a:rPr lang="es-PE" b="1" dirty="0" smtClean="0"/>
              <a:t> DE CONTAGIO</a:t>
            </a:r>
            <a:r>
              <a:rPr lang="es-PE" b="1" dirty="0"/>
              <a:t> SARS-CoV-19 (COVID-19) </a:t>
            </a:r>
            <a:r>
              <a:rPr lang="es-PE" b="1" dirty="0"/>
              <a:t/>
            </a:r>
            <a:br>
              <a:rPr lang="es-PE" b="1" dirty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5074276" y="1825625"/>
            <a:ext cx="6279524" cy="4693082"/>
          </a:xfrm>
        </p:spPr>
        <p:txBody>
          <a:bodyPr/>
          <a:lstStyle/>
          <a:p>
            <a:pPr marL="0" indent="0" algn="just">
              <a:buNone/>
            </a:pPr>
            <a:r>
              <a:rPr lang="es-PE" dirty="0"/>
              <a:t>C</a:t>
            </a:r>
            <a:r>
              <a:rPr lang="es-PE" dirty="0" smtClean="0"/>
              <a:t>ontacto </a:t>
            </a:r>
            <a:r>
              <a:rPr lang="es-PE" dirty="0"/>
              <a:t>con las </a:t>
            </a:r>
            <a:r>
              <a:rPr lang="es-PE" b="1" dirty="0"/>
              <a:t>gotas respiratorias que proceden de personas infectadas (al toser, estornudar e incluso hablar) </a:t>
            </a:r>
            <a:r>
              <a:rPr lang="es-PE" dirty="0"/>
              <a:t>y que se transmiten directamente a la boca, nariz y ojos de la persona sana. </a:t>
            </a:r>
            <a:endParaRPr lang="es-PE" dirty="0" smtClean="0"/>
          </a:p>
          <a:p>
            <a:pPr marL="0" indent="0" algn="just">
              <a:buNone/>
            </a:pPr>
            <a:endParaRPr lang="es-PE" dirty="0" smtClean="0"/>
          </a:p>
          <a:p>
            <a:pPr marL="0" indent="0" algn="just">
              <a:buNone/>
            </a:pPr>
            <a:r>
              <a:rPr lang="es-PE" dirty="0"/>
              <a:t>S</a:t>
            </a:r>
            <a:r>
              <a:rPr lang="es-PE" dirty="0" smtClean="0"/>
              <a:t>ecreciones </a:t>
            </a:r>
            <a:r>
              <a:rPr lang="es-PE" dirty="0"/>
              <a:t>de la persona infectada que </a:t>
            </a:r>
            <a:r>
              <a:rPr lang="es-PE" b="1" dirty="0"/>
              <a:t>contaminan las manos o los objetos con los que pueden entrar en contacto: superficies de muebles y objetos, pomos de puertas, cubiertos, toallas, </a:t>
            </a:r>
            <a:r>
              <a:rPr lang="es-PE" b="1" dirty="0" smtClean="0"/>
              <a:t>etc.</a:t>
            </a:r>
            <a:endParaRPr lang="es-PE" dirty="0"/>
          </a:p>
        </p:txBody>
      </p:sp>
      <p:pic>
        <p:nvPicPr>
          <p:cNvPr id="4" name="Imagen 3"/>
          <p:cNvPicPr/>
          <p:nvPr/>
        </p:nvPicPr>
        <p:blipFill>
          <a:blip r:embed="rId4"/>
          <a:srcRect t="4522" b="87039"/>
          <a:stretch>
            <a:fillRect/>
          </a:stretch>
        </p:blipFill>
        <p:spPr>
          <a:xfrm>
            <a:off x="112691" y="0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1278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21102"/>
            <a:ext cx="7408653" cy="1069586"/>
          </a:xfrm>
          <a:solidFill>
            <a:srgbClr val="FFFF00"/>
          </a:solidFill>
          <a:ln>
            <a:noFill/>
          </a:ln>
        </p:spPr>
        <p:txBody>
          <a:bodyPr/>
          <a:lstStyle/>
          <a:p>
            <a:r>
              <a:rPr lang="es-PE" b="1" dirty="0" smtClean="0"/>
              <a:t>DURACIÓN EN LAS SUPERFICIES</a:t>
            </a:r>
            <a:endParaRPr lang="es-PE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29672"/>
          <a:stretch/>
        </p:blipFill>
        <p:spPr>
          <a:xfrm>
            <a:off x="517585" y="2053088"/>
            <a:ext cx="5003321" cy="3871408"/>
          </a:xfrm>
          <a:prstGeom prst="rect">
            <a:avLst/>
          </a:prstGeom>
        </p:spPr>
      </p:pic>
      <p:sp>
        <p:nvSpPr>
          <p:cNvPr id="5" name="object 14"/>
          <p:cNvSpPr/>
          <p:nvPr/>
        </p:nvSpPr>
        <p:spPr>
          <a:xfrm>
            <a:off x="5839615" y="2415397"/>
            <a:ext cx="5873956" cy="41665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n 5"/>
          <p:cNvPicPr/>
          <p:nvPr/>
        </p:nvPicPr>
        <p:blipFill>
          <a:blip r:embed="rId4"/>
          <a:srcRect t="4522" b="87039"/>
          <a:stretch>
            <a:fillRect/>
          </a:stretch>
        </p:blipFill>
        <p:spPr>
          <a:xfrm>
            <a:off x="0" y="0"/>
            <a:ext cx="11963401" cy="607417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03386238"/>
      </p:ext>
    </p:extLst>
  </p:cSld>
  <p:clrMapOvr>
    <a:masterClrMapping/>
  </p:clrMapOvr>
</p:sld>
</file>

<file path=ppt/theme/theme1.xml><?xml version="1.0" encoding="utf-8"?>
<a:theme xmlns:a="http://schemas.openxmlformats.org/drawingml/2006/main" name="PMTD EMCH ETAPA III Paso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PMTD EMCH ETAPA III Paso 1</Template>
  <TotalTime>613</TotalTime>
  <Words>185</Words>
  <Application>Microsoft Office PowerPoint</Application>
  <PresentationFormat>Panorámica</PresentationFormat>
  <Paragraphs>38</Paragraphs>
  <Slides>13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Berlin Sans FB Demi</vt:lpstr>
      <vt:lpstr>Calibri</vt:lpstr>
      <vt:lpstr>Calibri Light</vt:lpstr>
      <vt:lpstr>Century Gothic</vt:lpstr>
      <vt:lpstr>Wingdings</vt:lpstr>
      <vt:lpstr>PMTD EMCH ETAPA III Paso 1</vt:lpstr>
      <vt:lpstr>COVID-19</vt:lpstr>
      <vt:lpstr>Presentación de PowerPoint</vt:lpstr>
      <vt:lpstr>Presentación de PowerPoint</vt:lpstr>
      <vt:lpstr>DEFINICIÓN DE VIRUS</vt:lpstr>
      <vt:lpstr>CICLO DE VIDA DE UN VIRUS</vt:lpstr>
      <vt:lpstr>ESTRUCTURA DE UN VIRUS </vt:lpstr>
      <vt:lpstr>Presentación de PowerPoint</vt:lpstr>
      <vt:lpstr>CAUSAS DE CONTAGIO SARS-CoV-19 (COVID-19)  </vt:lpstr>
      <vt:lpstr>DURACIÓN EN LAS SUPERFICIES</vt:lpstr>
      <vt:lpstr>SÍNTOMAS MÁS FRECUENTES</vt:lpstr>
      <vt:lpstr>INFECCIÓN VIRAL </vt:lpstr>
      <vt:lpstr>PUNTOS MÁS IMPORTANTES</vt:lpstr>
      <vt:lpstr>BIOSEGURIDAD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</dc:title>
  <dc:creator>Full name</dc:creator>
  <cp:lastModifiedBy>JUSTO SEGOVIA</cp:lastModifiedBy>
  <cp:revision>25</cp:revision>
  <dcterms:created xsi:type="dcterms:W3CDTF">2021-05-28T21:17:48Z</dcterms:created>
  <dcterms:modified xsi:type="dcterms:W3CDTF">2021-05-31T03:24:55Z</dcterms:modified>
</cp:coreProperties>
</file>