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sldIdLst>
    <p:sldId id="256" r:id="rId2"/>
    <p:sldId id="275" r:id="rId3"/>
    <p:sldId id="265" r:id="rId4"/>
    <p:sldId id="277" r:id="rId5"/>
    <p:sldId id="278" r:id="rId6"/>
    <p:sldId id="279" r:id="rId7"/>
    <p:sldId id="307" r:id="rId8"/>
    <p:sldId id="310" r:id="rId9"/>
    <p:sldId id="308" r:id="rId10"/>
    <p:sldId id="313" r:id="rId11"/>
    <p:sldId id="314" r:id="rId12"/>
    <p:sldId id="315" r:id="rId13"/>
    <p:sldId id="309" r:id="rId14"/>
    <p:sldId id="311" r:id="rId15"/>
    <p:sldId id="312" r:id="rId16"/>
    <p:sldId id="267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097" autoAdjust="0"/>
  </p:normalViewPr>
  <p:slideViewPr>
    <p:cSldViewPr snapToGrid="0">
      <p:cViewPr varScale="1">
        <p:scale>
          <a:sx n="57" d="100"/>
          <a:sy n="57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14E9E-CE65-447E-AC26-A427219D8553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49E1-DEB3-4851-9956-0D0698C5B1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795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33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848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 sz="2400"/>
            </a:lvl1pPr>
          </a:lstStyle>
          <a:p>
            <a:pPr lvl="0" rtl="0"/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652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9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38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 txBox="1"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texto 5"/>
          <p:cNvSpPr txBox="1">
            <a:spLocks noGrp="1"/>
          </p:cNvSpPr>
          <p:nvPr>
            <p:ph type="body"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625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83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114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86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es-ES"/>
              <a:t>Haga clic para modificar el estilo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422B-8E90-41CB-B980-84C825E97B52}" type="datetimeFigureOut">
              <a:rPr lang="es-PE" smtClean="0"/>
              <a:t>28/06/2021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6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lvl="0" algn="l" rtl="0" eaLnBrk="1" hangingPunct="1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marL="228600" lvl="0" indent="-228600" algn="l" rtl="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marL="6858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marL="11430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marL="16002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marL="20574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marL="25146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marL="29718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marL="34290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marL="38862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marL="0" lvl="0" algn="l" rtl="0" eaLnBrk="1" hangingPunct="1">
        <a:defRPr sz="1800">
          <a:solidFill>
            <a:schemeClr val="tx1"/>
          </a:solidFill>
          <a:latin typeface="Calibri"/>
        </a:defRPr>
      </a:lvl1pPr>
      <a:lvl2pPr marL="457200" lvl="0" algn="l" rtl="0" eaLnBrk="1" hangingPunct="1">
        <a:defRPr sz="1800">
          <a:solidFill>
            <a:schemeClr val="tx1"/>
          </a:solidFill>
          <a:latin typeface="Calibri"/>
        </a:defRPr>
      </a:lvl2pPr>
      <a:lvl3pPr marL="914400" lvl="0" algn="l" rtl="0" eaLnBrk="1" hangingPunct="1">
        <a:defRPr sz="1800">
          <a:solidFill>
            <a:schemeClr val="tx1"/>
          </a:solidFill>
          <a:latin typeface="Calibri"/>
        </a:defRPr>
      </a:lvl3pPr>
      <a:lvl4pPr marL="1371600" lvl="0" algn="l" rtl="0" eaLnBrk="1" hangingPunct="1">
        <a:defRPr sz="1800">
          <a:solidFill>
            <a:schemeClr val="tx1"/>
          </a:solidFill>
          <a:latin typeface="Calibri"/>
        </a:defRPr>
      </a:lvl4pPr>
      <a:lvl5pPr marL="1828800" lvl="0" algn="l" rtl="0" eaLnBrk="1" hangingPunct="1">
        <a:defRPr sz="1800">
          <a:solidFill>
            <a:schemeClr val="tx1"/>
          </a:solidFill>
          <a:latin typeface="Calibri"/>
        </a:defRPr>
      </a:lvl5pPr>
      <a:lvl6pPr marL="2286000" lvl="0" algn="l" rtl="0" eaLnBrk="1" hangingPunct="1">
        <a:defRPr sz="1800">
          <a:solidFill>
            <a:schemeClr val="tx1"/>
          </a:solidFill>
          <a:latin typeface="Calibri"/>
        </a:defRPr>
      </a:lvl6pPr>
      <a:lvl7pPr marL="2743200" lvl="0" algn="l" rtl="0" eaLnBrk="1" hangingPunct="1">
        <a:defRPr sz="1800">
          <a:solidFill>
            <a:schemeClr val="tx1"/>
          </a:solidFill>
          <a:latin typeface="Calibri"/>
        </a:defRPr>
      </a:lvl7pPr>
      <a:lvl8pPr marL="3200400" lvl="0" algn="l" rtl="0" eaLnBrk="1" hangingPunct="1">
        <a:defRPr sz="1800">
          <a:solidFill>
            <a:schemeClr val="tx1"/>
          </a:solidFill>
          <a:latin typeface="Calibri"/>
        </a:defRPr>
      </a:lvl8pPr>
      <a:lvl9pPr marL="3657600" lvl="0" algn="l" rtl="0" eaLnBrk="1" hangingPunct="1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Pz7GL0faK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51332" y="883750"/>
            <a:ext cx="6233229" cy="3853896"/>
          </a:xfrm>
        </p:spPr>
        <p:txBody>
          <a:bodyPr>
            <a:noAutofit/>
          </a:bodyPr>
          <a:lstStyle/>
          <a:p>
            <a:r>
              <a:rPr lang="es-PE" sz="5400" b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IMPORTANCIA DEL DIAGNÓSTICO PRECOZ DEL COVID-19</a:t>
            </a:r>
            <a:endParaRPr lang="es-PE" sz="5400" b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9064" y="5831422"/>
            <a:ext cx="6258636" cy="1655762"/>
          </a:xfrm>
        </p:spPr>
        <p:txBody>
          <a:bodyPr/>
          <a:lstStyle/>
          <a:p>
            <a:r>
              <a:rPr lang="es-PE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TTE VET FLORES FERNANDEZ FELICITAS</a:t>
            </a:r>
            <a:endParaRPr lang="es-PE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29195"/>
            <a:ext cx="11963401" cy="607417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10" name="Rectángulo 9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16" name="Imagen 1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4" name="Grupo 3"/>
          <p:cNvGrpSpPr/>
          <p:nvPr/>
        </p:nvGrpSpPr>
        <p:grpSpPr>
          <a:xfrm>
            <a:off x="-340575" y="1134532"/>
            <a:ext cx="6364734" cy="5384800"/>
            <a:chOff x="0" y="1661896"/>
            <a:chExt cx="5781086" cy="4169526"/>
          </a:xfrm>
        </p:grpSpPr>
        <p:pic>
          <p:nvPicPr>
            <p:cNvPr id="17" name="Picture 4" descr="Qué diferencia hay entre las PCR y los test rápidos para el diagnóstico del  Covid-19? - El Glob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05" b="96251" l="2617" r="971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6322"/>
              <a:ext cx="5038600" cy="387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Qué diferencia hay entre las PCR y los test rápidos para el diagnóstico del  Covid-19? - El Globa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4200" l="15352" r="96758">
                          <a14:foregroundMark x1="40977" y1="52724" x2="40977" y2="52724"/>
                          <a14:foregroundMark x1="33242" y1="51494" x2="33242" y2="51494"/>
                          <a14:foregroundMark x1="36914" y1="50264" x2="36914" y2="50264"/>
                          <a14:foregroundMark x1="52773" y1="64265" x2="52773" y2="64265"/>
                          <a14:foregroundMark x1="38125" y1="56356" x2="38125" y2="56356"/>
                          <a14:foregroundMark x1="93086" y1="42296" x2="93086" y2="42296"/>
                          <a14:foregroundMark x1="92266" y1="47217" x2="92266" y2="47217"/>
                          <a14:foregroundMark x1="34492" y1="56942" x2="34492" y2="569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4" r="1"/>
            <a:stretch/>
          </p:blipFill>
          <p:spPr bwMode="auto">
            <a:xfrm>
              <a:off x="1518040" y="1661896"/>
              <a:ext cx="4263046" cy="4169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4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TIPOS: PCR o MOLECULAR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20" name="Picture 6" descr="What are at-home COVID-19 tests and why are they in such high demand  overseas? - ABC New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/>
          <a:stretch/>
        </p:blipFill>
        <p:spPr bwMode="auto">
          <a:xfrm>
            <a:off x="67733" y="2418085"/>
            <a:ext cx="4152809" cy="31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503334" y="1957871"/>
            <a:ext cx="6231468" cy="39010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/>
          <p:cNvSpPr/>
          <p:nvPr/>
        </p:nvSpPr>
        <p:spPr>
          <a:xfrm>
            <a:off x="5587631" y="2248061"/>
            <a:ext cx="6147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</a:t>
            </a:r>
            <a:r>
              <a:rPr lang="es-MX" dirty="0" smtClean="0"/>
              <a:t>etectan el genoma del virus (ARN).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</a:t>
            </a:r>
            <a:r>
              <a:rPr lang="es-MX" dirty="0" smtClean="0"/>
              <a:t>s la prueba de referencia para el diagnóstico de la enfermedad.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lta sensibilidad y especificidad, ya que puede detectar muy pequeñas cantidades de copias de material genético viral.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</a:t>
            </a:r>
            <a:r>
              <a:rPr lang="es-MX" dirty="0" smtClean="0"/>
              <a:t>etecta el virus en las primeras fases de infección.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Los resultados demoran de 1 a 3 días.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TIPOS: ANTÍGENA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5503334" y="1957871"/>
            <a:ext cx="6231468" cy="39010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OVID-19 Swab Col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74" y="2179898"/>
            <a:ext cx="3996501" cy="33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571068" y="247724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Detectan </a:t>
            </a:r>
            <a:r>
              <a:rPr lang="es-MX" dirty="0"/>
              <a:t>la presencia de proteínas virales (antígenos) del SARS-CoV-2 en muestras de las vías </a:t>
            </a:r>
            <a:r>
              <a:rPr lang="es-MX" dirty="0" smtClean="0"/>
              <a:t>respiratorias.</a:t>
            </a:r>
            <a:r>
              <a:rPr lang="es-MX" dirty="0"/>
              <a:t> 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N</a:t>
            </a:r>
            <a:r>
              <a:rPr lang="es-MX" dirty="0" smtClean="0"/>
              <a:t>ormalmente </a:t>
            </a:r>
            <a:r>
              <a:rPr lang="es-MX" dirty="0"/>
              <a:t>se realizan en 30 </a:t>
            </a:r>
            <a:r>
              <a:rPr lang="es-MX" dirty="0" smtClean="0"/>
              <a:t>minutos (Rápidas) y no necesitan equipos ni personal técnico calificado.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S</a:t>
            </a:r>
            <a:r>
              <a:rPr lang="es-MX" dirty="0" smtClean="0"/>
              <a:t>on baratas.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Desventaja: Son menos especificas y sensibles que los PCR.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TIPOS: SEROLÓGICAS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5503334" y="1957871"/>
            <a:ext cx="6231468" cy="390107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Mexicano crea prueba serológica para COVID-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0995"/>
            <a:ext cx="5318383" cy="35455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5612881" y="2165623"/>
            <a:ext cx="61219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</a:t>
            </a:r>
            <a:r>
              <a:rPr lang="es-MX" dirty="0" smtClean="0"/>
              <a:t>etectan </a:t>
            </a:r>
            <a:r>
              <a:rPr lang="es-MX" dirty="0"/>
              <a:t>los anticuerpos producidos por el organismo humano en respuesta a la infección por el </a:t>
            </a:r>
            <a:r>
              <a:rPr lang="es-MX" dirty="0" smtClean="0"/>
              <a:t>SARS-CoV-2.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Ventaja: son muy rápidos, se pueden realizar en pocos minutos, no necesitan equipamiento específico ni personal calificado.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Son más baratos.</a:t>
            </a:r>
            <a:r>
              <a:rPr lang="es-MX" dirty="0"/>
              <a:t> </a:t>
            </a:r>
            <a:endParaRPr lang="es-MX" dirty="0" smtClean="0"/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Desventaja</a:t>
            </a:r>
            <a:r>
              <a:rPr lang="es-MX" dirty="0"/>
              <a:t>: </a:t>
            </a:r>
            <a:r>
              <a:rPr lang="es-MX" dirty="0" smtClean="0"/>
              <a:t>son </a:t>
            </a:r>
            <a:r>
              <a:rPr lang="es-MX" dirty="0"/>
              <a:t>menos especificas y sensibles que los </a:t>
            </a:r>
            <a:r>
              <a:rPr lang="es-MX" dirty="0" smtClean="0"/>
              <a:t>PCR y no demuestran con claridad que una persona esté infectada, durante los primeros días, ya que el cuerpo no ha tenido tiempo de producir anticuerpos detectables.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OJO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423862" y="1720806"/>
            <a:ext cx="969683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1709591" y="2025541"/>
            <a:ext cx="9125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Las </a:t>
            </a:r>
            <a:r>
              <a:rPr lang="es-MX" dirty="0"/>
              <a:t>pruebas de </a:t>
            </a:r>
            <a:r>
              <a:rPr lang="es-MX" dirty="0" smtClean="0"/>
              <a:t>serológicas </a:t>
            </a:r>
            <a:r>
              <a:rPr lang="es-MX" dirty="0"/>
              <a:t>no serán consideradas para el diagnóstico de confirmación de infección activa ni en personas con síntomas ni en </a:t>
            </a:r>
            <a:r>
              <a:rPr lang="es-MX" dirty="0" smtClean="0"/>
              <a:t>asintomáticos.</a:t>
            </a:r>
          </a:p>
          <a:p>
            <a:endParaRPr lang="es-MX" dirty="0"/>
          </a:p>
          <a:p>
            <a:r>
              <a:rPr lang="es-MX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Los </a:t>
            </a:r>
            <a:r>
              <a:rPr lang="es-MX" dirty="0"/>
              <a:t>resultados positivos en estas pruebas se considerarán casos sospechosos que deberán confirmarse en un centro sanitario mediante una </a:t>
            </a:r>
            <a:r>
              <a:rPr lang="es-MX" dirty="0" smtClean="0"/>
              <a:t>PCR.</a:t>
            </a:r>
            <a:endParaRPr lang="en-US" dirty="0"/>
          </a:p>
        </p:txBody>
      </p:sp>
      <p:pic>
        <p:nvPicPr>
          <p:cNvPr id="16" name="Picture 4" descr="Mexicano crea prueba serológica para COVID-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27" y="4290387"/>
            <a:ext cx="2692402" cy="17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lor, lágrimas y hasta desmayos: por qué duele tanto que te hagan una prueba  PC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97" y="4311541"/>
            <a:ext cx="3153386" cy="17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868409" y="6058738"/>
            <a:ext cx="138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Serológica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16472" y="6090302"/>
            <a:ext cx="1260036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PCR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EXÁMENES COMPLEMENTARIOS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044367" y="1575301"/>
            <a:ext cx="10103263" cy="11917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Continuum: Adolescente varón con palpitaciones, disnea y dolor torác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3" y="3005668"/>
            <a:ext cx="2440873" cy="21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▷ Infiltraciones pulmonares en radiografías de tórax tras infección por  SARS-CoV-2 - Ocronos - Editorial Científico-Técnic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"/>
          <a:stretch/>
        </p:blipFill>
        <p:spPr bwMode="auto">
          <a:xfrm>
            <a:off x="3886286" y="3005668"/>
            <a:ext cx="2485773" cy="2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VID-19: tomografía computarizada (TC) - Pruebas de imagen - Pruebas -  Medicina Interna Basada en la Evidenc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16" y="3039876"/>
            <a:ext cx="2615085" cy="21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8649258" y="5156525"/>
            <a:ext cx="172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TOMOGRAFÍAS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892910" y="5156525"/>
            <a:ext cx="191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RADIOGRAFÍAS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185333" y="1592439"/>
            <a:ext cx="9962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Estos exámenes asumirían </a:t>
            </a:r>
            <a:r>
              <a:rPr lang="es-MX" sz="2400" dirty="0"/>
              <a:t>un rol importante para coadyuvar al diagnóstico precoz y evaluar la extensión del compromiso pulmonar en pacientes </a:t>
            </a:r>
            <a:r>
              <a:rPr lang="es-MX" sz="2400" dirty="0"/>
              <a:t>con </a:t>
            </a:r>
            <a:r>
              <a:rPr lang="es-MX" sz="2400" dirty="0"/>
              <a:t>enfermedad moderada a severa</a:t>
            </a:r>
            <a:r>
              <a:rPr lang="es-MX" dirty="0"/>
              <a:t>. </a:t>
            </a:r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1044367" y="5774843"/>
            <a:ext cx="10103263" cy="65409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 28"/>
          <p:cNvSpPr/>
          <p:nvPr/>
        </p:nvSpPr>
        <p:spPr>
          <a:xfrm>
            <a:off x="1247347" y="5774843"/>
            <a:ext cx="983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C00000"/>
                </a:solidFill>
              </a:rPr>
              <a:t>Los exámenes por imágenes son métodos rápidos, convenientes </a:t>
            </a:r>
            <a:r>
              <a:rPr lang="es-MX" b="1" dirty="0">
                <a:solidFill>
                  <a:srgbClr val="C00000"/>
                </a:solidFill>
              </a:rPr>
              <a:t>y </a:t>
            </a:r>
            <a:r>
              <a:rPr lang="es-MX" b="1" dirty="0">
                <a:solidFill>
                  <a:srgbClr val="C00000"/>
                </a:solidFill>
              </a:rPr>
              <a:t>efectivos </a:t>
            </a:r>
            <a:r>
              <a:rPr lang="es-MX" b="1" dirty="0">
                <a:solidFill>
                  <a:srgbClr val="C00000"/>
                </a:solidFill>
              </a:rPr>
              <a:t>para reconocer de forma temprana los casos </a:t>
            </a:r>
            <a:r>
              <a:rPr lang="es-MX" b="1" dirty="0">
                <a:solidFill>
                  <a:srgbClr val="C00000"/>
                </a:solidFill>
              </a:rPr>
              <a:t>sospechosos </a:t>
            </a:r>
            <a:r>
              <a:rPr lang="es-MX" b="1" dirty="0">
                <a:solidFill>
                  <a:srgbClr val="C00000"/>
                </a:solidFill>
              </a:rPr>
              <a:t>y así </a:t>
            </a:r>
            <a:r>
              <a:rPr lang="es-MX" b="1" dirty="0">
                <a:solidFill>
                  <a:srgbClr val="C00000"/>
                </a:solidFill>
              </a:rPr>
              <a:t>ayudar </a:t>
            </a:r>
            <a:r>
              <a:rPr lang="es-MX" b="1" dirty="0">
                <a:solidFill>
                  <a:srgbClr val="C00000"/>
                </a:solidFill>
              </a:rPr>
              <a:t>a su </a:t>
            </a:r>
            <a:r>
              <a:rPr lang="es-MX" b="1" dirty="0" err="1">
                <a:solidFill>
                  <a:srgbClr val="C00000"/>
                </a:solidFill>
              </a:rPr>
              <a:t>triaje</a:t>
            </a:r>
            <a:r>
              <a:rPr lang="es-MX" b="1" dirty="0">
                <a:solidFill>
                  <a:srgbClr val="C00000"/>
                </a:solidFill>
              </a:rPr>
              <a:t> oportuno y a la rápida toma de </a:t>
            </a:r>
            <a:r>
              <a:rPr lang="es-MX" b="1" dirty="0">
                <a:solidFill>
                  <a:srgbClr val="C00000"/>
                </a:solidFill>
              </a:rPr>
              <a:t>decisiones.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CONCLUSIONES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356130" y="2533601"/>
            <a:ext cx="9696830" cy="23823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1437812" y="2838337"/>
            <a:ext cx="9533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detección precoz es una herramienta útil para mejorar la salud de las personas desde un punto de vista </a:t>
            </a:r>
            <a:r>
              <a:rPr lang="es-MX" dirty="0"/>
              <a:t>global.</a:t>
            </a:r>
            <a:r>
              <a:rPr lang="es-PE" dirty="0"/>
              <a:t> </a:t>
            </a:r>
            <a:endParaRPr lang="es-PE" dirty="0" smtClean="0"/>
          </a:p>
          <a:p>
            <a:pPr algn="just"/>
            <a:endParaRPr lang="es-P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Los </a:t>
            </a:r>
            <a:r>
              <a:rPr lang="es-PE" dirty="0"/>
              <a:t>protocolos de seguridad para la obtención, traslado, manejo y utilización de la muestra son de suma importancia para proporcionar resultados precisos para un diagnóstico certero y a tiempo de los pacientes.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2740" y="3429000"/>
            <a:ext cx="3006860" cy="1510384"/>
          </a:xfrm>
        </p:spPr>
        <p:txBody>
          <a:bodyPr/>
          <a:lstStyle/>
          <a:p>
            <a:r>
              <a:rPr lang="es-PE" sz="3600" b="1" dirty="0" smtClean="0"/>
              <a:t>BIOSEGURIDAD</a:t>
            </a:r>
            <a:endParaRPr lang="es-PE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52315" y="1423837"/>
            <a:ext cx="6240887" cy="2463040"/>
          </a:xfrm>
        </p:spPr>
        <p:txBody>
          <a:bodyPr/>
          <a:lstStyle/>
          <a:p>
            <a:pPr marL="0" indent="0">
              <a:buNone/>
            </a:pPr>
            <a:r>
              <a:rPr lang="es-PE" sz="11500" dirty="0" smtClean="0"/>
              <a:t>GRACIAS</a:t>
            </a:r>
            <a:endParaRPr lang="es-PE" sz="1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9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2401" y="2946400"/>
            <a:ext cx="6485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youtu.be/YPz7GL0faKo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88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228601" y="36043"/>
            <a:ext cx="11963401" cy="607417"/>
          </a:xfrm>
          <a:prstGeom prst="rect">
            <a:avLst/>
          </a:prstGeom>
          <a:noFill/>
        </p:spPr>
      </p:pic>
      <p:grpSp>
        <p:nvGrpSpPr>
          <p:cNvPr id="3" name="Grupo 2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4" name="Rectángulo 3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10" name="Imagen 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3944576" y="2247429"/>
            <a:ext cx="6196120" cy="3252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/>
          <a:lstStyle>
            <a:lvl1pPr lvl="0">
              <a:defRPr/>
            </a:lvl1pPr>
          </a:lstStyle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PE" dirty="0" smtClean="0">
                <a:latin typeface="Century Gothic"/>
              </a:rPr>
              <a:t>DEFINICIÓN </a:t>
            </a:r>
            <a:r>
              <a:rPr lang="es-PE" dirty="0" smtClean="0">
                <a:latin typeface="Century Gothic"/>
              </a:rPr>
              <a:t>DE TERMINO</a:t>
            </a: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IMPORTANCIA DEL DX PRECOZ </a:t>
            </a: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DIFERENCIA ENTRE </a:t>
            </a:r>
            <a:r>
              <a:rPr lang="es-ES" dirty="0" smtClean="0">
                <a:latin typeface="Century Gothic"/>
              </a:rPr>
              <a:t>LOS SINTOMAS</a:t>
            </a:r>
            <a:endParaRPr lang="es-ES" dirty="0">
              <a:latin typeface="Century Gothic"/>
            </a:endParaRPr>
          </a:p>
          <a:p>
            <a:pPr marL="342900" lvl="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TIPOS DE MUESTRAS</a:t>
            </a: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PRUEBAS DE </a:t>
            </a:r>
            <a:r>
              <a:rPr lang="es-ES" dirty="0" smtClean="0">
                <a:latin typeface="Century Gothic"/>
              </a:rPr>
              <a:t>DIAGNÓSTICO</a:t>
            </a:r>
            <a:endParaRPr lang="es-ES" dirty="0" smtClean="0">
              <a:latin typeface="Century Gothic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CONCLUSIONES</a:t>
            </a:r>
          </a:p>
          <a:p>
            <a:pPr marL="342900" lvl="0" indent="-342900">
              <a:lnSpc>
                <a:spcPct val="200000"/>
              </a:lnSpc>
              <a:buFont typeface="Wingdings"/>
              <a:buChar char=""/>
            </a:pPr>
            <a:endParaRPr lang="es-ES" dirty="0">
              <a:latin typeface="Century Gothic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91696" y="850448"/>
            <a:ext cx="2665928" cy="584775"/>
          </a:xfrm>
          <a:prstGeom prst="rect">
            <a:avLst/>
          </a:prstGeom>
          <a:solidFill>
            <a:srgbClr val="FFFF00"/>
          </a:solidFill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es-PE" sz="3200" b="1" dirty="0">
                <a:latin typeface="Century Gothic"/>
              </a:rPr>
              <a:t>SUMARIO</a:t>
            </a:r>
          </a:p>
        </p:txBody>
      </p:sp>
      <p:pic>
        <p:nvPicPr>
          <p:cNvPr id="13" name="Imagen 1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19708" y="2669735"/>
            <a:ext cx="2052922" cy="3274565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324" y="4754613"/>
            <a:ext cx="1727990" cy="16644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557" y="1033064"/>
            <a:ext cx="2487384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DEFINICIONES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656503" y="2125934"/>
            <a:ext cx="10902020" cy="38176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56503" y="2250277"/>
            <a:ext cx="11023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Diagnóstico precoz: </a:t>
            </a:r>
            <a:r>
              <a:rPr lang="es-MX" dirty="0"/>
              <a:t>Engloba una serie de medidas para determinar en una población de personas la presencia de alguna enfermedad potencialmente grave. </a:t>
            </a:r>
            <a:endParaRPr lang="es-MX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Caso </a:t>
            </a:r>
            <a:r>
              <a:rPr lang="es-MX" b="1" dirty="0"/>
              <a:t>sospechoso: </a:t>
            </a:r>
            <a:r>
              <a:rPr lang="es-MX" dirty="0"/>
              <a:t>Cualquier persona con un cuadro clínico de infección respiratoria aguda de aparición súbita de cualquier gravedad que cursa, entre otros, con fiebre, tos o sensación de falta de aire.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Caso </a:t>
            </a:r>
            <a:r>
              <a:rPr lang="es-MX" b="1" dirty="0"/>
              <a:t>probable</a:t>
            </a:r>
            <a:r>
              <a:rPr lang="es-MX" dirty="0"/>
              <a:t>: </a:t>
            </a:r>
            <a:r>
              <a:rPr lang="es-MX" dirty="0" smtClean="0"/>
              <a:t>Persona </a:t>
            </a:r>
            <a:r>
              <a:rPr lang="es-MX" dirty="0"/>
              <a:t>con infección respiratoria aguda grave con cuadro clínico y radiológico compatible con COVID-19 y resultados de PDIA negativos, o casos sospechosos con PDIA no concluyente.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Caso </a:t>
            </a:r>
            <a:r>
              <a:rPr lang="es-MX" b="1" dirty="0"/>
              <a:t>confirmado con infección activa</a:t>
            </a:r>
            <a:r>
              <a:rPr lang="es-MX" dirty="0"/>
              <a:t>: </a:t>
            </a:r>
            <a:r>
              <a:rPr lang="es-MX" dirty="0" smtClean="0"/>
              <a:t>Persona </a:t>
            </a:r>
            <a:r>
              <a:rPr lang="es-MX" dirty="0"/>
              <a:t>que cumple criterio clínico de caso sospechoso y PDIA positiva. - Persona asintomática con PDIA positiva.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Caso </a:t>
            </a:r>
            <a:r>
              <a:rPr lang="es-MX" b="1" dirty="0"/>
              <a:t>descartado: </a:t>
            </a:r>
            <a:r>
              <a:rPr lang="es-MX" dirty="0"/>
              <a:t>Caso sospechoso con PDIA negativa en el que no hay una alta sospecha clínico-epidemiológica.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7878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DEFINICIÓN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56503" y="1904444"/>
            <a:ext cx="11162964" cy="4249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823393" y="2176736"/>
            <a:ext cx="109697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Anticuerpo</a:t>
            </a:r>
            <a:r>
              <a:rPr lang="es-MX" dirty="0" smtClean="0"/>
              <a:t>: Es </a:t>
            </a:r>
            <a:r>
              <a:rPr lang="es-MX" dirty="0"/>
              <a:t>una proteína producida por el sistema inmunitario del cuerpo cuando detecta sustancias dañinas, llamadas </a:t>
            </a:r>
            <a:r>
              <a:rPr lang="es-MX" dirty="0" smtClean="0"/>
              <a:t>antígenos.</a:t>
            </a:r>
            <a:r>
              <a:rPr lang="es-MX" b="1" dirty="0"/>
              <a:t> </a:t>
            </a:r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Antígeno</a:t>
            </a:r>
            <a:r>
              <a:rPr lang="es-MX" b="1" dirty="0"/>
              <a:t>: </a:t>
            </a:r>
            <a:r>
              <a:rPr lang="es-MX" dirty="0"/>
              <a:t>Un antígeno es una molécula ajena o tóxica para el organismo que, una vez dentro del cuerpo, induce en este una respuesta inmunitaria, provocando la formación de anticuerpos</a:t>
            </a:r>
            <a:r>
              <a:rPr lang="es-MX" dirty="0" smtClean="0">
                <a:solidFill>
                  <a:srgbClr val="3E3935"/>
                </a:solidFill>
                <a:latin typeface="ProximaNov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3E3935"/>
              </a:solidFill>
              <a:latin typeface="Proxima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 </a:t>
            </a:r>
            <a:r>
              <a:rPr lang="es-MX" b="1" dirty="0"/>
              <a:t>Genoma: </a:t>
            </a:r>
            <a:r>
              <a:rPr lang="es-MX" dirty="0"/>
              <a:t>Es el conjunto del material hereditario (material genético) de un organismo, para el desarrollo y funcionamiento del mismo</a:t>
            </a:r>
            <a:r>
              <a:rPr lang="es-MX" dirty="0" smtClean="0"/>
              <a:t>.</a:t>
            </a:r>
            <a:r>
              <a:rPr lang="es-MX" b="1" dirty="0"/>
              <a:t> </a:t>
            </a:r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Muestras de laboratorio</a:t>
            </a:r>
            <a:r>
              <a:rPr lang="es-MX" dirty="0" smtClean="0"/>
              <a:t>: Son un compendio de piezas que sirven para analizar la salud y el estado físico de una persona. Estas pruebas pueden ser sangre, orina, tejido corporal, entre otros.</a:t>
            </a:r>
            <a:r>
              <a:rPr lang="es-MX" dirty="0"/>
              <a:t>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Signos </a:t>
            </a:r>
            <a:r>
              <a:rPr lang="es-MX" b="1" dirty="0"/>
              <a:t>y Síntomas</a:t>
            </a:r>
            <a:r>
              <a:rPr lang="es-MX" dirty="0"/>
              <a:t>: Ambos son señales de lesión, enfermedad o dolencia, o de que algo no está bien en el cuerpo.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9275994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IMPORTANCIA </a:t>
            </a:r>
            <a:r>
              <a:rPr lang="es-PE" b="1" dirty="0" smtClean="0"/>
              <a:t>DEL DIAGNÓTICO PRECOZ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259098" y="1905804"/>
            <a:ext cx="9696830" cy="40123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1656684" y="2573163"/>
            <a:ext cx="8873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 smtClean="0"/>
              <a:t>El diagnóstico precoz de la </a:t>
            </a:r>
            <a:r>
              <a:rPr lang="es-PE" sz="2800" dirty="0" err="1" smtClean="0"/>
              <a:t>Covid</a:t>
            </a:r>
            <a:r>
              <a:rPr lang="es-PE" sz="2800" dirty="0"/>
              <a:t> </a:t>
            </a:r>
            <a:r>
              <a:rPr lang="es-PE" sz="2800" dirty="0" smtClean="0"/>
              <a:t>-19, nos permite disminuir la transmisión del virus; además de brindar tratamiento y seguimiento oportuno al paciente,</a:t>
            </a:r>
            <a:r>
              <a:rPr lang="es-PE" sz="2800" dirty="0"/>
              <a:t> aumentando de esta manera las posibilidades de éxito de los </a:t>
            </a:r>
            <a:r>
              <a:rPr lang="es-PE" sz="2800" dirty="0" smtClean="0"/>
              <a:t>tratamientos, reduciendo así, las complicaciones y secuelas ocasionadas por esta enfermedad.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3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DIFERENCIAS SINTOMATÓLÓGICAS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42061" t="18388" r="21238" b="15162"/>
          <a:stretch/>
        </p:blipFill>
        <p:spPr>
          <a:xfrm>
            <a:off x="1083734" y="1862667"/>
            <a:ext cx="4775200" cy="48609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l="42191" t="17014" r="21628" b="31366"/>
          <a:stretch/>
        </p:blipFill>
        <p:spPr>
          <a:xfrm>
            <a:off x="6675493" y="2218266"/>
            <a:ext cx="4707468" cy="37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TIPOS DE MUESTRAS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21" name="Picture 2" descr="COVID-19 Swab Coll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7" y="153465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tep 4 : For throat swab, take a second dry polyester swab, insert into  mouth, and swab the posterior pharynx and tonsillar areas. (Avoid the  tongue). line drawing Stock Vector | Adobe 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14804"/>
          <a:stretch/>
        </p:blipFill>
        <p:spPr bwMode="auto">
          <a:xfrm>
            <a:off x="1429" y="3892587"/>
            <a:ext cx="3097371" cy="24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at are at-home COVID-19 tests and why are they in such high demand  overseas? - ABC New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/>
          <a:stretch/>
        </p:blipFill>
        <p:spPr bwMode="auto">
          <a:xfrm>
            <a:off x="4769365" y="2442125"/>
            <a:ext cx="4013266" cy="29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-37731" y="3588024"/>
            <a:ext cx="150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-35611" y="6286770"/>
            <a:ext cx="20320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OROFARINGEA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862120" y="543721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NASOFARINGEA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6" descr="INSTRUCCIONES Test rápido de antígeno Salivar COVID-19 v2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36719">
                        <a14:foregroundMark x1="31797" y1="26528" x2="31797" y2="26528"/>
                        <a14:foregroundMark x1="35000" y1="13472" x2="35000" y2="13472"/>
                        <a14:foregroundMark x1="35313" y1="17778" x2="35313" y2="1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" t="6647" r="61537"/>
          <a:stretch/>
        </p:blipFill>
        <p:spPr bwMode="auto">
          <a:xfrm flipH="1">
            <a:off x="10080076" y="1405467"/>
            <a:ext cx="1863585" cy="23093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exicano crea prueba serológica para COVID-1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/>
          <a:stretch/>
        </p:blipFill>
        <p:spPr bwMode="auto">
          <a:xfrm>
            <a:off x="9601232" y="4286972"/>
            <a:ext cx="2591322" cy="19311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10676888" y="3728500"/>
            <a:ext cx="10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439399" y="621807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PRUEBAS DE DIAGNÓSTICO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024465" y="1720806"/>
            <a:ext cx="1014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objetivo principal es facilitar el diagnóstico y que este pueda realizarse lo más rápido posible y de esta forma, iniciar las medidas de control oportunas para disminuir la transmisión del virus. </a:t>
            </a:r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8744" t="49653" r="30609" b="13042"/>
          <a:stretch/>
        </p:blipFill>
        <p:spPr>
          <a:xfrm>
            <a:off x="693855" y="2811979"/>
            <a:ext cx="10659943" cy="33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TD EMCH ETAPA III Pas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PMTD EMCH ETAPA III Paso 1</Template>
  <TotalTime>9773</TotalTime>
  <Words>517</Words>
  <Application>Microsoft Office PowerPoint</Application>
  <PresentationFormat>Panorámica</PresentationFormat>
  <Paragraphs>87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Berlin Sans FB Demi</vt:lpstr>
      <vt:lpstr>Calibri</vt:lpstr>
      <vt:lpstr>Calibri Light</vt:lpstr>
      <vt:lpstr>Century Gothic</vt:lpstr>
      <vt:lpstr>ProximaNova</vt:lpstr>
      <vt:lpstr>Wingdings</vt:lpstr>
      <vt:lpstr>PMTD EMCH ETAPA III Paso 1</vt:lpstr>
      <vt:lpstr>IMPORTANCIA DEL DIAGNÓSTICO PRECOZ DEL COVID-19</vt:lpstr>
      <vt:lpstr>Presentación de PowerPoint</vt:lpstr>
      <vt:lpstr>Presentación de PowerPoint</vt:lpstr>
      <vt:lpstr>DEFINICIONES</vt:lpstr>
      <vt:lpstr>DEFINICIÓN</vt:lpstr>
      <vt:lpstr>IMPORTANCIA DEL DIAGNÓTICO PRECOZ</vt:lpstr>
      <vt:lpstr>DIFERENCIAS SINTOMATÓLÓGICAS</vt:lpstr>
      <vt:lpstr>TIPOS DE MUESTRAS</vt:lpstr>
      <vt:lpstr>PRUEBAS DE DIAGNÓSTICO</vt:lpstr>
      <vt:lpstr>TIPOS: PCR o MOLECULAR</vt:lpstr>
      <vt:lpstr>TIPOS: ANTÍGENA</vt:lpstr>
      <vt:lpstr>TIPOS: SEROLÓGICAS</vt:lpstr>
      <vt:lpstr>OJO</vt:lpstr>
      <vt:lpstr>EXÁMENES COMPLEMENTARIOS</vt:lpstr>
      <vt:lpstr>CONCLUSIONES</vt:lpstr>
      <vt:lpstr>BIOSEGURIDAD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Full name</dc:creator>
  <cp:lastModifiedBy>Usuario de Windows</cp:lastModifiedBy>
  <cp:revision>93</cp:revision>
  <dcterms:created xsi:type="dcterms:W3CDTF">2021-05-28T21:17:48Z</dcterms:created>
  <dcterms:modified xsi:type="dcterms:W3CDTF">2021-06-28T21:22:18Z</dcterms:modified>
</cp:coreProperties>
</file>