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8" r:id="rId1"/>
  </p:sldMasterIdLst>
  <p:sldIdLst>
    <p:sldId id="345" r:id="rId2"/>
    <p:sldId id="336" r:id="rId3"/>
    <p:sldId id="352" r:id="rId4"/>
    <p:sldId id="359" r:id="rId5"/>
    <p:sldId id="348" r:id="rId6"/>
    <p:sldId id="353" r:id="rId7"/>
    <p:sldId id="354" r:id="rId8"/>
    <p:sldId id="358" r:id="rId9"/>
    <p:sldId id="356" r:id="rId10"/>
    <p:sldId id="351" r:id="rId11"/>
    <p:sldId id="256" r:id="rId12"/>
    <p:sldId id="332" r:id="rId13"/>
    <p:sldId id="331" r:id="rId14"/>
    <p:sldId id="275" r:id="rId15"/>
    <p:sldId id="330" r:id="rId16"/>
    <p:sldId id="339" r:id="rId17"/>
    <p:sldId id="340" r:id="rId18"/>
    <p:sldId id="341" r:id="rId19"/>
    <p:sldId id="342" r:id="rId20"/>
    <p:sldId id="347" r:id="rId21"/>
  </p:sldIdLst>
  <p:sldSz cx="9144000" cy="6858000" type="screen4x3"/>
  <p:notesSz cx="9144000" cy="6858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15A"/>
    <a:srgbClr val="F6903C"/>
    <a:srgbClr val="00FFCC"/>
    <a:srgbClr val="CC00FF"/>
    <a:srgbClr val="FF0000"/>
    <a:srgbClr val="E5F35F"/>
    <a:srgbClr val="E10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60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02C634-6BCC-49E9-8163-3A78AF45EBBF}" type="doc">
      <dgm:prSet loTypeId="urn:microsoft.com/office/officeart/2005/8/layout/radial1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4DEACDE0-CB36-4BD5-B8C3-4CAEF4B94033}">
      <dgm:prSet phldrT="[Texto]"/>
      <dgm:spPr/>
      <dgm:t>
        <a:bodyPr/>
        <a:lstStyle/>
        <a:p>
          <a:r>
            <a:rPr lang="es-MX" b="1" dirty="0"/>
            <a:t>CAUSAS</a:t>
          </a:r>
        </a:p>
      </dgm:t>
    </dgm:pt>
    <dgm:pt modelId="{F26DC977-D7B3-4B19-B56F-2BB336319B09}" type="parTrans" cxnId="{47C9B717-21A4-4F24-98F6-4C69DF0064B6}">
      <dgm:prSet/>
      <dgm:spPr/>
      <dgm:t>
        <a:bodyPr/>
        <a:lstStyle/>
        <a:p>
          <a:endParaRPr lang="es-MX"/>
        </a:p>
      </dgm:t>
    </dgm:pt>
    <dgm:pt modelId="{0A1725C7-DC24-4882-9C94-789A4C22F730}" type="sibTrans" cxnId="{47C9B717-21A4-4F24-98F6-4C69DF0064B6}">
      <dgm:prSet/>
      <dgm:spPr/>
      <dgm:t>
        <a:bodyPr/>
        <a:lstStyle/>
        <a:p>
          <a:endParaRPr lang="es-MX"/>
        </a:p>
      </dgm:t>
    </dgm:pt>
    <dgm:pt modelId="{13C43AAD-B757-4B72-B8BE-E1C0C664876D}">
      <dgm:prSet phldrT="[Texto]" custT="1"/>
      <dgm:spPr/>
      <dgm:t>
        <a:bodyPr/>
        <a:lstStyle/>
        <a:p>
          <a:r>
            <a:rPr lang="es-MX" sz="1800" b="1" dirty="0">
              <a:latin typeface="+mj-lt"/>
            </a:rPr>
            <a:t>FALTA DE </a:t>
          </a:r>
          <a:r>
            <a:rPr lang="es-MX" sz="1800" b="1" dirty="0">
              <a:latin typeface="+mn-lt"/>
            </a:rPr>
            <a:t>CONOCIMIENTOS</a:t>
          </a:r>
        </a:p>
      </dgm:t>
    </dgm:pt>
    <dgm:pt modelId="{7FCBDE4F-A61E-4792-9AC8-9812E7E1B055}" type="parTrans" cxnId="{AA1A2806-5146-45CD-94BA-EB8D76909F6B}">
      <dgm:prSet/>
      <dgm:spPr/>
      <dgm:t>
        <a:bodyPr/>
        <a:lstStyle/>
        <a:p>
          <a:endParaRPr lang="es-MX"/>
        </a:p>
      </dgm:t>
    </dgm:pt>
    <dgm:pt modelId="{B7C9D4DC-731D-4E33-9EFF-35290170ECA5}" type="sibTrans" cxnId="{AA1A2806-5146-45CD-94BA-EB8D76909F6B}">
      <dgm:prSet/>
      <dgm:spPr/>
      <dgm:t>
        <a:bodyPr/>
        <a:lstStyle/>
        <a:p>
          <a:endParaRPr lang="es-MX"/>
        </a:p>
      </dgm:t>
    </dgm:pt>
    <dgm:pt modelId="{CD2F0C65-6BB5-4975-9A94-673DF87DCC83}">
      <dgm:prSet phldrT="[Texto]" custT="1"/>
      <dgm:spPr/>
      <dgm:t>
        <a:bodyPr/>
        <a:lstStyle/>
        <a:p>
          <a:r>
            <a:rPr lang="es-MX" sz="1800" b="1" dirty="0"/>
            <a:t>FÁCIL ACCESO DE MEDICAMENTOS FOMENTANDO LA AUTOMEDICACIÓN</a:t>
          </a:r>
        </a:p>
      </dgm:t>
    </dgm:pt>
    <dgm:pt modelId="{6AB12DD7-27DE-432B-9138-3189A3C469BE}" type="parTrans" cxnId="{C44F2D28-2A5C-4AE5-9E4B-A90F98C0B1B8}">
      <dgm:prSet/>
      <dgm:spPr/>
      <dgm:t>
        <a:bodyPr/>
        <a:lstStyle/>
        <a:p>
          <a:endParaRPr lang="es-MX"/>
        </a:p>
      </dgm:t>
    </dgm:pt>
    <dgm:pt modelId="{578C457D-C183-473B-8187-76E4BF423FC6}" type="sibTrans" cxnId="{C44F2D28-2A5C-4AE5-9E4B-A90F98C0B1B8}">
      <dgm:prSet/>
      <dgm:spPr/>
      <dgm:t>
        <a:bodyPr/>
        <a:lstStyle/>
        <a:p>
          <a:endParaRPr lang="es-MX"/>
        </a:p>
      </dgm:t>
    </dgm:pt>
    <dgm:pt modelId="{2DF780B2-E7B3-41BF-BD6F-18D730DCAA93}">
      <dgm:prSet phldrT="[Texto]" custT="1"/>
      <dgm:spPr/>
      <dgm:t>
        <a:bodyPr/>
        <a:lstStyle/>
        <a:p>
          <a:r>
            <a:rPr lang="es-MX" sz="1800" b="1" dirty="0">
              <a:latin typeface="+mj-lt"/>
            </a:rPr>
            <a:t>PROMOCIÓN DE MEDICAMENTOS </a:t>
          </a:r>
          <a:r>
            <a:rPr lang="es-MX" sz="1800" b="1" dirty="0"/>
            <a:t>INADECUADOS</a:t>
          </a:r>
          <a:endParaRPr lang="es-MX" sz="1100" b="1" dirty="0"/>
        </a:p>
      </dgm:t>
    </dgm:pt>
    <dgm:pt modelId="{64C41779-3F28-4A40-95CE-74DE2B27A9F5}" type="parTrans" cxnId="{25124A7C-D345-42EB-A3DE-2344C32AAE2B}">
      <dgm:prSet/>
      <dgm:spPr/>
      <dgm:t>
        <a:bodyPr/>
        <a:lstStyle/>
        <a:p>
          <a:endParaRPr lang="es-MX"/>
        </a:p>
      </dgm:t>
    </dgm:pt>
    <dgm:pt modelId="{32860740-01CD-4AA8-B49E-00336FDCF1E4}" type="sibTrans" cxnId="{25124A7C-D345-42EB-A3DE-2344C32AAE2B}">
      <dgm:prSet/>
      <dgm:spPr/>
      <dgm:t>
        <a:bodyPr/>
        <a:lstStyle/>
        <a:p>
          <a:endParaRPr lang="es-MX"/>
        </a:p>
      </dgm:t>
    </dgm:pt>
    <dgm:pt modelId="{44EAAC30-15C9-448F-990C-AD2ABB3C95B1}">
      <dgm:prSet custT="1"/>
      <dgm:spPr/>
      <dgm:t>
        <a:bodyPr/>
        <a:lstStyle/>
        <a:p>
          <a:r>
            <a:rPr lang="es-MX" sz="1800" b="1" dirty="0"/>
            <a:t>VENTAS CON ÁNIMOS DE LUCRO</a:t>
          </a:r>
        </a:p>
      </dgm:t>
    </dgm:pt>
    <dgm:pt modelId="{E9F9D3E0-04B1-4561-9E53-ED78526C0599}" type="parTrans" cxnId="{9C97EF48-D62C-41B0-A3CE-07C2DDE24BFA}">
      <dgm:prSet/>
      <dgm:spPr/>
      <dgm:t>
        <a:bodyPr/>
        <a:lstStyle/>
        <a:p>
          <a:endParaRPr lang="es-MX"/>
        </a:p>
      </dgm:t>
    </dgm:pt>
    <dgm:pt modelId="{D1A1BC23-2A2D-4A9F-9DDA-39C1319D5735}" type="sibTrans" cxnId="{9C97EF48-D62C-41B0-A3CE-07C2DDE24BFA}">
      <dgm:prSet/>
      <dgm:spPr/>
      <dgm:t>
        <a:bodyPr/>
        <a:lstStyle/>
        <a:p>
          <a:endParaRPr lang="es-MX"/>
        </a:p>
      </dgm:t>
    </dgm:pt>
    <dgm:pt modelId="{39101C50-D6CA-41FE-81D3-BED003ECEB81}">
      <dgm:prSet custT="1"/>
      <dgm:spPr/>
      <dgm:t>
        <a:bodyPr/>
        <a:lstStyle/>
        <a:p>
          <a:r>
            <a:rPr lang="es-MX" sz="1800" b="1" dirty="0">
              <a:latin typeface="+mj-lt"/>
            </a:rPr>
            <a:t>USO INADECUADO DE ANTIMICROBIANOS</a:t>
          </a:r>
        </a:p>
      </dgm:t>
    </dgm:pt>
    <dgm:pt modelId="{8DB2DCE2-3B6E-416C-AB40-4F441ADD423C}" type="parTrans" cxnId="{271F1B3E-0272-4362-8A3F-AF7354BC5718}">
      <dgm:prSet/>
      <dgm:spPr/>
      <dgm:t>
        <a:bodyPr/>
        <a:lstStyle/>
        <a:p>
          <a:endParaRPr lang="es-MX"/>
        </a:p>
      </dgm:t>
    </dgm:pt>
    <dgm:pt modelId="{973840EF-8BE6-4176-B487-5133EC6AD348}" type="sibTrans" cxnId="{271F1B3E-0272-4362-8A3F-AF7354BC5718}">
      <dgm:prSet/>
      <dgm:spPr/>
      <dgm:t>
        <a:bodyPr/>
        <a:lstStyle/>
        <a:p>
          <a:endParaRPr lang="es-MX"/>
        </a:p>
      </dgm:t>
    </dgm:pt>
    <dgm:pt modelId="{D40E7857-D66A-4DDA-9E77-5655EBF548B6}">
      <dgm:prSet custT="1"/>
      <dgm:spPr/>
      <dgm:t>
        <a:bodyPr/>
        <a:lstStyle/>
        <a:p>
          <a:r>
            <a:rPr lang="es-MX" sz="1800" b="1" dirty="0">
              <a:latin typeface="+mj-lt"/>
            </a:rPr>
            <a:t>EXCESO DE TRABAJO EN EL PERSONAL DE SALUD.</a:t>
          </a:r>
        </a:p>
      </dgm:t>
    </dgm:pt>
    <dgm:pt modelId="{FE1F7FE4-8D9A-4136-B8BE-4C37EFBCBFC1}" type="parTrans" cxnId="{BFC528EF-0F31-4811-BB72-0B5378D9420C}">
      <dgm:prSet/>
      <dgm:spPr/>
      <dgm:t>
        <a:bodyPr/>
        <a:lstStyle/>
        <a:p>
          <a:endParaRPr lang="es-MX"/>
        </a:p>
      </dgm:t>
    </dgm:pt>
    <dgm:pt modelId="{FEC04770-209D-4D76-8315-ED17AE49C934}" type="sibTrans" cxnId="{BFC528EF-0F31-4811-BB72-0B5378D9420C}">
      <dgm:prSet/>
      <dgm:spPr/>
      <dgm:t>
        <a:bodyPr/>
        <a:lstStyle/>
        <a:p>
          <a:endParaRPr lang="es-MX"/>
        </a:p>
      </dgm:t>
    </dgm:pt>
    <dgm:pt modelId="{A85E3A0E-13DA-46E6-8DD1-921E3902D21A}" type="pres">
      <dgm:prSet presAssocID="{F602C634-6BCC-49E9-8163-3A78AF45EBB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F641715-00A6-4C5D-A766-831BA00F5E2B}" type="pres">
      <dgm:prSet presAssocID="{4DEACDE0-CB36-4BD5-B8C3-4CAEF4B94033}" presName="centerShape" presStyleLbl="node0" presStyleIdx="0" presStyleCnt="1" custScaleX="133082" custScaleY="78296" custLinFactNeighborX="-1359" custLinFactNeighborY="-5022"/>
      <dgm:spPr/>
    </dgm:pt>
    <dgm:pt modelId="{440F7B54-111F-44F2-B38B-6B45D47A16B9}" type="pres">
      <dgm:prSet presAssocID="{7FCBDE4F-A61E-4792-9AC8-9812E7E1B055}" presName="Name9" presStyleLbl="parChTrans1D2" presStyleIdx="0" presStyleCnt="6" custScaleX="2000000" custScaleY="138265"/>
      <dgm:spPr/>
    </dgm:pt>
    <dgm:pt modelId="{D413799F-CA73-44EC-82D2-6B9B91365BB0}" type="pres">
      <dgm:prSet presAssocID="{7FCBDE4F-A61E-4792-9AC8-9812E7E1B055}" presName="connTx" presStyleLbl="parChTrans1D2" presStyleIdx="0" presStyleCnt="6"/>
      <dgm:spPr/>
    </dgm:pt>
    <dgm:pt modelId="{CB5ED6D6-416F-4D7F-AE6C-D441E67B4BDF}" type="pres">
      <dgm:prSet presAssocID="{13C43AAD-B757-4B72-B8BE-E1C0C664876D}" presName="node" presStyleLbl="node1" presStyleIdx="0" presStyleCnt="6" custScaleX="164038" custScaleY="121618" custRadScaleRad="106329" custRadScaleInc="-4710">
        <dgm:presLayoutVars>
          <dgm:bulletEnabled val="1"/>
        </dgm:presLayoutVars>
      </dgm:prSet>
      <dgm:spPr/>
    </dgm:pt>
    <dgm:pt modelId="{0DC3FF19-236B-452B-AA37-74786CA90C76}" type="pres">
      <dgm:prSet presAssocID="{6AB12DD7-27DE-432B-9138-3189A3C469BE}" presName="Name9" presStyleLbl="parChTrans1D2" presStyleIdx="1" presStyleCnt="6" custScaleX="2000000" custScaleY="138265"/>
      <dgm:spPr/>
    </dgm:pt>
    <dgm:pt modelId="{2E6C6785-F3A4-4EA7-8798-88A1CA51978E}" type="pres">
      <dgm:prSet presAssocID="{6AB12DD7-27DE-432B-9138-3189A3C469BE}" presName="connTx" presStyleLbl="parChTrans1D2" presStyleIdx="1" presStyleCnt="6"/>
      <dgm:spPr/>
    </dgm:pt>
    <dgm:pt modelId="{01CE884A-67AC-4768-9020-1434857D5CEA}" type="pres">
      <dgm:prSet presAssocID="{CD2F0C65-6BB5-4975-9A94-673DF87DCC83}" presName="node" presStyleLbl="node1" presStyleIdx="1" presStyleCnt="6" custScaleX="164038" custScaleY="116829" custRadScaleRad="160250" custRadScaleInc="4834">
        <dgm:presLayoutVars>
          <dgm:bulletEnabled val="1"/>
        </dgm:presLayoutVars>
      </dgm:prSet>
      <dgm:spPr/>
    </dgm:pt>
    <dgm:pt modelId="{334ABD89-4D9E-43C0-A280-FC75612CB6B6}" type="pres">
      <dgm:prSet presAssocID="{E9F9D3E0-04B1-4561-9E53-ED78526C0599}" presName="Name9" presStyleLbl="parChTrans1D2" presStyleIdx="2" presStyleCnt="6" custScaleX="2000000" custScaleY="138265"/>
      <dgm:spPr/>
    </dgm:pt>
    <dgm:pt modelId="{1A99D66D-927B-48D8-8094-5EF566D6E87D}" type="pres">
      <dgm:prSet presAssocID="{E9F9D3E0-04B1-4561-9E53-ED78526C0599}" presName="connTx" presStyleLbl="parChTrans1D2" presStyleIdx="2" presStyleCnt="6"/>
      <dgm:spPr/>
    </dgm:pt>
    <dgm:pt modelId="{F312CF0C-5860-47EC-B051-5CEAB1A4DC80}" type="pres">
      <dgm:prSet presAssocID="{44EAAC30-15C9-448F-990C-AD2ABB3C95B1}" presName="node" presStyleLbl="node1" presStyleIdx="2" presStyleCnt="6" custScaleX="154228" custScaleY="106943" custRadScaleRad="151868" custRadScaleInc="-39420">
        <dgm:presLayoutVars>
          <dgm:bulletEnabled val="1"/>
        </dgm:presLayoutVars>
      </dgm:prSet>
      <dgm:spPr/>
    </dgm:pt>
    <dgm:pt modelId="{BAFD577C-D6A6-4B52-9F6D-BFBD21C29993}" type="pres">
      <dgm:prSet presAssocID="{8DB2DCE2-3B6E-416C-AB40-4F441ADD423C}" presName="Name9" presStyleLbl="parChTrans1D2" presStyleIdx="3" presStyleCnt="6" custScaleX="2000000" custScaleY="138265"/>
      <dgm:spPr/>
    </dgm:pt>
    <dgm:pt modelId="{BC3DAC34-C80E-4088-B434-9187B2D1007A}" type="pres">
      <dgm:prSet presAssocID="{8DB2DCE2-3B6E-416C-AB40-4F441ADD423C}" presName="connTx" presStyleLbl="parChTrans1D2" presStyleIdx="3" presStyleCnt="6"/>
      <dgm:spPr/>
    </dgm:pt>
    <dgm:pt modelId="{D7EA3D27-019F-4434-9CB1-8D439C8000F5}" type="pres">
      <dgm:prSet presAssocID="{39101C50-D6CA-41FE-81D3-BED003ECEB81}" presName="node" presStyleLbl="node1" presStyleIdx="3" presStyleCnt="6" custScaleX="170856" custScaleY="116118" custRadScaleRad="85736" custRadScaleInc="5842">
        <dgm:presLayoutVars>
          <dgm:bulletEnabled val="1"/>
        </dgm:presLayoutVars>
      </dgm:prSet>
      <dgm:spPr/>
    </dgm:pt>
    <dgm:pt modelId="{50183691-2B1D-4E07-B4C7-68B171FC489E}" type="pres">
      <dgm:prSet presAssocID="{FE1F7FE4-8D9A-4136-B8BE-4C37EFBCBFC1}" presName="Name9" presStyleLbl="parChTrans1D2" presStyleIdx="4" presStyleCnt="6" custScaleX="2000000" custScaleY="138265"/>
      <dgm:spPr/>
    </dgm:pt>
    <dgm:pt modelId="{53AE8D11-2240-47C3-A8B1-4442D5D1931C}" type="pres">
      <dgm:prSet presAssocID="{FE1F7FE4-8D9A-4136-B8BE-4C37EFBCBFC1}" presName="connTx" presStyleLbl="parChTrans1D2" presStyleIdx="4" presStyleCnt="6"/>
      <dgm:spPr/>
    </dgm:pt>
    <dgm:pt modelId="{4F2658A8-F67D-4A53-A51A-BEA75C4E1B49}" type="pres">
      <dgm:prSet presAssocID="{D40E7857-D66A-4DDA-9E77-5655EBF548B6}" presName="node" presStyleLbl="node1" presStyleIdx="4" presStyleCnt="6" custScaleX="154545" custScaleY="106103" custRadScaleRad="156878" custRadScaleInc="41831">
        <dgm:presLayoutVars>
          <dgm:bulletEnabled val="1"/>
        </dgm:presLayoutVars>
      </dgm:prSet>
      <dgm:spPr/>
    </dgm:pt>
    <dgm:pt modelId="{34B109CD-A7BB-49E7-AA8C-88503B6B4E82}" type="pres">
      <dgm:prSet presAssocID="{64C41779-3F28-4A40-95CE-74DE2B27A9F5}" presName="Name9" presStyleLbl="parChTrans1D2" presStyleIdx="5" presStyleCnt="6" custScaleX="2000000" custScaleY="138265"/>
      <dgm:spPr/>
    </dgm:pt>
    <dgm:pt modelId="{0B9329C4-AB8A-4DFE-A56F-FEAF477166E4}" type="pres">
      <dgm:prSet presAssocID="{64C41779-3F28-4A40-95CE-74DE2B27A9F5}" presName="connTx" presStyleLbl="parChTrans1D2" presStyleIdx="5" presStyleCnt="6"/>
      <dgm:spPr/>
    </dgm:pt>
    <dgm:pt modelId="{00570B56-D39C-4830-9C65-4A024606E375}" type="pres">
      <dgm:prSet presAssocID="{2DF780B2-E7B3-41BF-BD6F-18D730DCAA93}" presName="node" presStyleLbl="node1" presStyleIdx="5" presStyleCnt="6" custScaleX="158691" custScaleY="105956" custRadScaleRad="161842" custRadScaleInc="-14813">
        <dgm:presLayoutVars>
          <dgm:bulletEnabled val="1"/>
        </dgm:presLayoutVars>
      </dgm:prSet>
      <dgm:spPr/>
    </dgm:pt>
  </dgm:ptLst>
  <dgm:cxnLst>
    <dgm:cxn modelId="{8118DF01-D478-4F38-919F-6848D88C50D4}" type="presOf" srcId="{7FCBDE4F-A61E-4792-9AC8-9812E7E1B055}" destId="{440F7B54-111F-44F2-B38B-6B45D47A16B9}" srcOrd="0" destOrd="0" presId="urn:microsoft.com/office/officeart/2005/8/layout/radial1"/>
    <dgm:cxn modelId="{AA1A2806-5146-45CD-94BA-EB8D76909F6B}" srcId="{4DEACDE0-CB36-4BD5-B8C3-4CAEF4B94033}" destId="{13C43AAD-B757-4B72-B8BE-E1C0C664876D}" srcOrd="0" destOrd="0" parTransId="{7FCBDE4F-A61E-4792-9AC8-9812E7E1B055}" sibTransId="{B7C9D4DC-731D-4E33-9EFF-35290170ECA5}"/>
    <dgm:cxn modelId="{02C30E07-D434-4278-AD1D-167CAA51B62D}" type="presOf" srcId="{FE1F7FE4-8D9A-4136-B8BE-4C37EFBCBFC1}" destId="{53AE8D11-2240-47C3-A8B1-4442D5D1931C}" srcOrd="1" destOrd="0" presId="urn:microsoft.com/office/officeart/2005/8/layout/radial1"/>
    <dgm:cxn modelId="{E0B65F08-D96A-4BA2-A863-8CB2C27B85AE}" type="presOf" srcId="{4DEACDE0-CB36-4BD5-B8C3-4CAEF4B94033}" destId="{3F641715-00A6-4C5D-A766-831BA00F5E2B}" srcOrd="0" destOrd="0" presId="urn:microsoft.com/office/officeart/2005/8/layout/radial1"/>
    <dgm:cxn modelId="{47C9B717-21A4-4F24-98F6-4C69DF0064B6}" srcId="{F602C634-6BCC-49E9-8163-3A78AF45EBBF}" destId="{4DEACDE0-CB36-4BD5-B8C3-4CAEF4B94033}" srcOrd="0" destOrd="0" parTransId="{F26DC977-D7B3-4B19-B56F-2BB336319B09}" sibTransId="{0A1725C7-DC24-4882-9C94-789A4C22F730}"/>
    <dgm:cxn modelId="{B5E0111B-8A5E-4361-986C-4541E7FD5C1C}" type="presOf" srcId="{2DF780B2-E7B3-41BF-BD6F-18D730DCAA93}" destId="{00570B56-D39C-4830-9C65-4A024606E375}" srcOrd="0" destOrd="0" presId="urn:microsoft.com/office/officeart/2005/8/layout/radial1"/>
    <dgm:cxn modelId="{D7B1FB20-5283-4C10-BC07-1E7411ABD920}" type="presOf" srcId="{D40E7857-D66A-4DDA-9E77-5655EBF548B6}" destId="{4F2658A8-F67D-4A53-A51A-BEA75C4E1B49}" srcOrd="0" destOrd="0" presId="urn:microsoft.com/office/officeart/2005/8/layout/radial1"/>
    <dgm:cxn modelId="{C44F2D28-2A5C-4AE5-9E4B-A90F98C0B1B8}" srcId="{4DEACDE0-CB36-4BD5-B8C3-4CAEF4B94033}" destId="{CD2F0C65-6BB5-4975-9A94-673DF87DCC83}" srcOrd="1" destOrd="0" parTransId="{6AB12DD7-27DE-432B-9138-3189A3C469BE}" sibTransId="{578C457D-C183-473B-8187-76E4BF423FC6}"/>
    <dgm:cxn modelId="{271F1B3E-0272-4362-8A3F-AF7354BC5718}" srcId="{4DEACDE0-CB36-4BD5-B8C3-4CAEF4B94033}" destId="{39101C50-D6CA-41FE-81D3-BED003ECEB81}" srcOrd="3" destOrd="0" parTransId="{8DB2DCE2-3B6E-416C-AB40-4F441ADD423C}" sibTransId="{973840EF-8BE6-4176-B487-5133EC6AD348}"/>
    <dgm:cxn modelId="{E889643F-1AB4-4CB9-AC35-B920B5662CB0}" type="presOf" srcId="{39101C50-D6CA-41FE-81D3-BED003ECEB81}" destId="{D7EA3D27-019F-4434-9CB1-8D439C8000F5}" srcOrd="0" destOrd="0" presId="urn:microsoft.com/office/officeart/2005/8/layout/radial1"/>
    <dgm:cxn modelId="{30367260-42E0-4919-B857-914BC714BF94}" type="presOf" srcId="{CD2F0C65-6BB5-4975-9A94-673DF87DCC83}" destId="{01CE884A-67AC-4768-9020-1434857D5CEA}" srcOrd="0" destOrd="0" presId="urn:microsoft.com/office/officeart/2005/8/layout/radial1"/>
    <dgm:cxn modelId="{32271043-F910-4705-AD8A-F8E2533E0770}" type="presOf" srcId="{8DB2DCE2-3B6E-416C-AB40-4F441ADD423C}" destId="{BC3DAC34-C80E-4088-B434-9187B2D1007A}" srcOrd="1" destOrd="0" presId="urn:microsoft.com/office/officeart/2005/8/layout/radial1"/>
    <dgm:cxn modelId="{9C97EF48-D62C-41B0-A3CE-07C2DDE24BFA}" srcId="{4DEACDE0-CB36-4BD5-B8C3-4CAEF4B94033}" destId="{44EAAC30-15C9-448F-990C-AD2ABB3C95B1}" srcOrd="2" destOrd="0" parTransId="{E9F9D3E0-04B1-4561-9E53-ED78526C0599}" sibTransId="{D1A1BC23-2A2D-4A9F-9DDA-39C1319D5735}"/>
    <dgm:cxn modelId="{25124A7C-D345-42EB-A3DE-2344C32AAE2B}" srcId="{4DEACDE0-CB36-4BD5-B8C3-4CAEF4B94033}" destId="{2DF780B2-E7B3-41BF-BD6F-18D730DCAA93}" srcOrd="5" destOrd="0" parTransId="{64C41779-3F28-4A40-95CE-74DE2B27A9F5}" sibTransId="{32860740-01CD-4AA8-B49E-00336FDCF1E4}"/>
    <dgm:cxn modelId="{6586F782-EBCD-4668-9304-05F267B56FE8}" type="presOf" srcId="{E9F9D3E0-04B1-4561-9E53-ED78526C0599}" destId="{334ABD89-4D9E-43C0-A280-FC75612CB6B6}" srcOrd="0" destOrd="0" presId="urn:microsoft.com/office/officeart/2005/8/layout/radial1"/>
    <dgm:cxn modelId="{0840A289-9FF6-4BF0-92B3-EA6A1F92D510}" type="presOf" srcId="{8DB2DCE2-3B6E-416C-AB40-4F441ADD423C}" destId="{BAFD577C-D6A6-4B52-9F6D-BFBD21C29993}" srcOrd="0" destOrd="0" presId="urn:microsoft.com/office/officeart/2005/8/layout/radial1"/>
    <dgm:cxn modelId="{EC24769A-0A4E-4F55-9FEC-298F797F11D0}" type="presOf" srcId="{13C43AAD-B757-4B72-B8BE-E1C0C664876D}" destId="{CB5ED6D6-416F-4D7F-AE6C-D441E67B4BDF}" srcOrd="0" destOrd="0" presId="urn:microsoft.com/office/officeart/2005/8/layout/radial1"/>
    <dgm:cxn modelId="{6D9B14A8-00D4-4CAD-936A-03C999E2DB6A}" type="presOf" srcId="{44EAAC30-15C9-448F-990C-AD2ABB3C95B1}" destId="{F312CF0C-5860-47EC-B051-5CEAB1A4DC80}" srcOrd="0" destOrd="0" presId="urn:microsoft.com/office/officeart/2005/8/layout/radial1"/>
    <dgm:cxn modelId="{B09AC6AA-A81F-413F-ABCD-0539ADAFD681}" type="presOf" srcId="{F602C634-6BCC-49E9-8163-3A78AF45EBBF}" destId="{A85E3A0E-13DA-46E6-8DD1-921E3902D21A}" srcOrd="0" destOrd="0" presId="urn:microsoft.com/office/officeart/2005/8/layout/radial1"/>
    <dgm:cxn modelId="{8CF613BC-98BA-44EB-B726-CFC52A1428A7}" type="presOf" srcId="{64C41779-3F28-4A40-95CE-74DE2B27A9F5}" destId="{0B9329C4-AB8A-4DFE-A56F-FEAF477166E4}" srcOrd="1" destOrd="0" presId="urn:microsoft.com/office/officeart/2005/8/layout/radial1"/>
    <dgm:cxn modelId="{ECA298C7-FFD4-403B-96BF-0164523FEF76}" type="presOf" srcId="{7FCBDE4F-A61E-4792-9AC8-9812E7E1B055}" destId="{D413799F-CA73-44EC-82D2-6B9B91365BB0}" srcOrd="1" destOrd="0" presId="urn:microsoft.com/office/officeart/2005/8/layout/radial1"/>
    <dgm:cxn modelId="{D7202ECD-B3AC-4B3C-B674-2331C38897D0}" type="presOf" srcId="{6AB12DD7-27DE-432B-9138-3189A3C469BE}" destId="{0DC3FF19-236B-452B-AA37-74786CA90C76}" srcOrd="0" destOrd="0" presId="urn:microsoft.com/office/officeart/2005/8/layout/radial1"/>
    <dgm:cxn modelId="{0043A3E8-5FBA-40A6-A906-A9176AE67014}" type="presOf" srcId="{E9F9D3E0-04B1-4561-9E53-ED78526C0599}" destId="{1A99D66D-927B-48D8-8094-5EF566D6E87D}" srcOrd="1" destOrd="0" presId="urn:microsoft.com/office/officeart/2005/8/layout/radial1"/>
    <dgm:cxn modelId="{BFC528EF-0F31-4811-BB72-0B5378D9420C}" srcId="{4DEACDE0-CB36-4BD5-B8C3-4CAEF4B94033}" destId="{D40E7857-D66A-4DDA-9E77-5655EBF548B6}" srcOrd="4" destOrd="0" parTransId="{FE1F7FE4-8D9A-4136-B8BE-4C37EFBCBFC1}" sibTransId="{FEC04770-209D-4D76-8315-ED17AE49C934}"/>
    <dgm:cxn modelId="{BEF18CF0-FB3C-4D5A-9602-3BECAB92B5C1}" type="presOf" srcId="{6AB12DD7-27DE-432B-9138-3189A3C469BE}" destId="{2E6C6785-F3A4-4EA7-8798-88A1CA51978E}" srcOrd="1" destOrd="0" presId="urn:microsoft.com/office/officeart/2005/8/layout/radial1"/>
    <dgm:cxn modelId="{8F6453F8-42D2-4810-8789-D885F00D88F8}" type="presOf" srcId="{FE1F7FE4-8D9A-4136-B8BE-4C37EFBCBFC1}" destId="{50183691-2B1D-4E07-B4C7-68B171FC489E}" srcOrd="0" destOrd="0" presId="urn:microsoft.com/office/officeart/2005/8/layout/radial1"/>
    <dgm:cxn modelId="{53CAADFB-C602-4AA9-B846-4D8A77CCEE8B}" type="presOf" srcId="{64C41779-3F28-4A40-95CE-74DE2B27A9F5}" destId="{34B109CD-A7BB-49E7-AA8C-88503B6B4E82}" srcOrd="0" destOrd="0" presId="urn:microsoft.com/office/officeart/2005/8/layout/radial1"/>
    <dgm:cxn modelId="{0AE144A3-724A-4C85-8F1F-D552BD18F6EA}" type="presParOf" srcId="{A85E3A0E-13DA-46E6-8DD1-921E3902D21A}" destId="{3F641715-00A6-4C5D-A766-831BA00F5E2B}" srcOrd="0" destOrd="0" presId="urn:microsoft.com/office/officeart/2005/8/layout/radial1"/>
    <dgm:cxn modelId="{73B553A7-B869-4B08-8E25-069C266CC930}" type="presParOf" srcId="{A85E3A0E-13DA-46E6-8DD1-921E3902D21A}" destId="{440F7B54-111F-44F2-B38B-6B45D47A16B9}" srcOrd="1" destOrd="0" presId="urn:microsoft.com/office/officeart/2005/8/layout/radial1"/>
    <dgm:cxn modelId="{8DA17B98-B080-47FA-8662-E995B084FFF4}" type="presParOf" srcId="{440F7B54-111F-44F2-B38B-6B45D47A16B9}" destId="{D413799F-CA73-44EC-82D2-6B9B91365BB0}" srcOrd="0" destOrd="0" presId="urn:microsoft.com/office/officeart/2005/8/layout/radial1"/>
    <dgm:cxn modelId="{674D6026-A45A-4F16-8CD0-6322F3BFCDEB}" type="presParOf" srcId="{A85E3A0E-13DA-46E6-8DD1-921E3902D21A}" destId="{CB5ED6D6-416F-4D7F-AE6C-D441E67B4BDF}" srcOrd="2" destOrd="0" presId="urn:microsoft.com/office/officeart/2005/8/layout/radial1"/>
    <dgm:cxn modelId="{272D3319-1165-4C2B-A7AA-E53A66ED5A8F}" type="presParOf" srcId="{A85E3A0E-13DA-46E6-8DD1-921E3902D21A}" destId="{0DC3FF19-236B-452B-AA37-74786CA90C76}" srcOrd="3" destOrd="0" presId="urn:microsoft.com/office/officeart/2005/8/layout/radial1"/>
    <dgm:cxn modelId="{9E9CD2CC-7D42-4ACE-9694-ACC02BB16C93}" type="presParOf" srcId="{0DC3FF19-236B-452B-AA37-74786CA90C76}" destId="{2E6C6785-F3A4-4EA7-8798-88A1CA51978E}" srcOrd="0" destOrd="0" presId="urn:microsoft.com/office/officeart/2005/8/layout/radial1"/>
    <dgm:cxn modelId="{03F57D2C-79FB-4830-9A5A-89F076722D19}" type="presParOf" srcId="{A85E3A0E-13DA-46E6-8DD1-921E3902D21A}" destId="{01CE884A-67AC-4768-9020-1434857D5CEA}" srcOrd="4" destOrd="0" presId="urn:microsoft.com/office/officeart/2005/8/layout/radial1"/>
    <dgm:cxn modelId="{372E43F2-D049-403E-B31A-F2FECD37E22C}" type="presParOf" srcId="{A85E3A0E-13DA-46E6-8DD1-921E3902D21A}" destId="{334ABD89-4D9E-43C0-A280-FC75612CB6B6}" srcOrd="5" destOrd="0" presId="urn:microsoft.com/office/officeart/2005/8/layout/radial1"/>
    <dgm:cxn modelId="{7D79A46F-D27C-48D4-95CF-D61D2712FA47}" type="presParOf" srcId="{334ABD89-4D9E-43C0-A280-FC75612CB6B6}" destId="{1A99D66D-927B-48D8-8094-5EF566D6E87D}" srcOrd="0" destOrd="0" presId="urn:microsoft.com/office/officeart/2005/8/layout/radial1"/>
    <dgm:cxn modelId="{ED22B6DF-98DF-4A55-B75C-B55C29704F1E}" type="presParOf" srcId="{A85E3A0E-13DA-46E6-8DD1-921E3902D21A}" destId="{F312CF0C-5860-47EC-B051-5CEAB1A4DC80}" srcOrd="6" destOrd="0" presId="urn:microsoft.com/office/officeart/2005/8/layout/radial1"/>
    <dgm:cxn modelId="{E367EAA3-EF71-4545-8496-12E3CB9D3B50}" type="presParOf" srcId="{A85E3A0E-13DA-46E6-8DD1-921E3902D21A}" destId="{BAFD577C-D6A6-4B52-9F6D-BFBD21C29993}" srcOrd="7" destOrd="0" presId="urn:microsoft.com/office/officeart/2005/8/layout/radial1"/>
    <dgm:cxn modelId="{AB492354-B578-4BB2-871B-672FAB85BFAB}" type="presParOf" srcId="{BAFD577C-D6A6-4B52-9F6D-BFBD21C29993}" destId="{BC3DAC34-C80E-4088-B434-9187B2D1007A}" srcOrd="0" destOrd="0" presId="urn:microsoft.com/office/officeart/2005/8/layout/radial1"/>
    <dgm:cxn modelId="{D3E14E1D-7AB7-4CE7-A4E6-D75A30CCDEFF}" type="presParOf" srcId="{A85E3A0E-13DA-46E6-8DD1-921E3902D21A}" destId="{D7EA3D27-019F-4434-9CB1-8D439C8000F5}" srcOrd="8" destOrd="0" presId="urn:microsoft.com/office/officeart/2005/8/layout/radial1"/>
    <dgm:cxn modelId="{014372F3-75EA-4934-93F1-02D65B071F74}" type="presParOf" srcId="{A85E3A0E-13DA-46E6-8DD1-921E3902D21A}" destId="{50183691-2B1D-4E07-B4C7-68B171FC489E}" srcOrd="9" destOrd="0" presId="urn:microsoft.com/office/officeart/2005/8/layout/radial1"/>
    <dgm:cxn modelId="{C1828B67-076C-4057-87DA-5E725797BE97}" type="presParOf" srcId="{50183691-2B1D-4E07-B4C7-68B171FC489E}" destId="{53AE8D11-2240-47C3-A8B1-4442D5D1931C}" srcOrd="0" destOrd="0" presId="urn:microsoft.com/office/officeart/2005/8/layout/radial1"/>
    <dgm:cxn modelId="{1169B155-85CB-47E6-9960-D84A70F0EAF6}" type="presParOf" srcId="{A85E3A0E-13DA-46E6-8DD1-921E3902D21A}" destId="{4F2658A8-F67D-4A53-A51A-BEA75C4E1B49}" srcOrd="10" destOrd="0" presId="urn:microsoft.com/office/officeart/2005/8/layout/radial1"/>
    <dgm:cxn modelId="{5AEC470D-EDE0-4D6D-8D9E-BDB6BA3827E0}" type="presParOf" srcId="{A85E3A0E-13DA-46E6-8DD1-921E3902D21A}" destId="{34B109CD-A7BB-49E7-AA8C-88503B6B4E82}" srcOrd="11" destOrd="0" presId="urn:microsoft.com/office/officeart/2005/8/layout/radial1"/>
    <dgm:cxn modelId="{EFCAD5C5-37CE-465B-9491-5A2B5F2B02C0}" type="presParOf" srcId="{34B109CD-A7BB-49E7-AA8C-88503B6B4E82}" destId="{0B9329C4-AB8A-4DFE-A56F-FEAF477166E4}" srcOrd="0" destOrd="0" presId="urn:microsoft.com/office/officeart/2005/8/layout/radial1"/>
    <dgm:cxn modelId="{74289327-E9CA-4EE0-B0E0-67B99142A0F3}" type="presParOf" srcId="{A85E3A0E-13DA-46E6-8DD1-921E3902D21A}" destId="{00570B56-D39C-4830-9C65-4A024606E375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41715-00A6-4C5D-A766-831BA00F5E2B}">
      <dsp:nvSpPr>
        <dsp:cNvPr id="0" name=""/>
        <dsp:cNvSpPr/>
      </dsp:nvSpPr>
      <dsp:spPr>
        <a:xfrm>
          <a:off x="3273043" y="2079458"/>
          <a:ext cx="2136708" cy="12570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b="1" kern="1200" dirty="0"/>
            <a:t>CAUSAS</a:t>
          </a:r>
        </a:p>
      </dsp:txBody>
      <dsp:txXfrm>
        <a:off x="3585957" y="2263554"/>
        <a:ext cx="1510880" cy="888895"/>
      </dsp:txXfrm>
    </dsp:sp>
    <dsp:sp modelId="{440F7B54-111F-44F2-B38B-6B45D47A16B9}">
      <dsp:nvSpPr>
        <dsp:cNvPr id="0" name=""/>
        <dsp:cNvSpPr/>
      </dsp:nvSpPr>
      <dsp:spPr>
        <a:xfrm rot="16203670">
          <a:off x="4205705" y="1926601"/>
          <a:ext cx="273018" cy="32695"/>
        </a:xfrm>
        <a:custGeom>
          <a:avLst/>
          <a:gdLst/>
          <a:ahLst/>
          <a:cxnLst/>
          <a:rect l="0" t="0" r="0" b="0"/>
          <a:pathLst>
            <a:path>
              <a:moveTo>
                <a:pt x="0" y="16347"/>
              </a:moveTo>
              <a:lnTo>
                <a:pt x="273018" y="1634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4205705" y="1933512"/>
        <a:ext cx="273018" cy="18874"/>
      </dsp:txXfrm>
    </dsp:sp>
    <dsp:sp modelId="{CB5ED6D6-416F-4D7F-AE6C-D441E67B4BDF}">
      <dsp:nvSpPr>
        <dsp:cNvPr id="0" name=""/>
        <dsp:cNvSpPr/>
      </dsp:nvSpPr>
      <dsp:spPr>
        <a:xfrm>
          <a:off x="3026540" y="-146206"/>
          <a:ext cx="2633724" cy="195264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+mj-lt"/>
            </a:rPr>
            <a:t>FALTA DE </a:t>
          </a:r>
          <a:r>
            <a:rPr lang="es-MX" sz="1800" b="1" kern="1200" dirty="0">
              <a:latin typeface="+mn-lt"/>
            </a:rPr>
            <a:t>CONOCIMIENTOS</a:t>
          </a:r>
        </a:p>
      </dsp:txBody>
      <dsp:txXfrm>
        <a:off x="3412240" y="139753"/>
        <a:ext cx="1862324" cy="1380729"/>
      </dsp:txXfrm>
    </dsp:sp>
    <dsp:sp modelId="{0DC3FF19-236B-452B-AA37-74786CA90C76}">
      <dsp:nvSpPr>
        <dsp:cNvPr id="0" name=""/>
        <dsp:cNvSpPr/>
      </dsp:nvSpPr>
      <dsp:spPr>
        <a:xfrm rot="20107164">
          <a:off x="5126561" y="2058426"/>
          <a:ext cx="1160437" cy="32695"/>
        </a:xfrm>
        <a:custGeom>
          <a:avLst/>
          <a:gdLst/>
          <a:ahLst/>
          <a:cxnLst/>
          <a:rect l="0" t="0" r="0" b="0"/>
          <a:pathLst>
            <a:path>
              <a:moveTo>
                <a:pt x="0" y="16347"/>
              </a:moveTo>
              <a:lnTo>
                <a:pt x="1160437" y="1634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5126561" y="2034662"/>
        <a:ext cx="1160437" cy="80223"/>
      </dsp:txXfrm>
    </dsp:sp>
    <dsp:sp modelId="{01CE884A-67AC-4768-9020-1434857D5CEA}">
      <dsp:nvSpPr>
        <dsp:cNvPr id="0" name=""/>
        <dsp:cNvSpPr/>
      </dsp:nvSpPr>
      <dsp:spPr>
        <a:xfrm>
          <a:off x="6019805" y="380997"/>
          <a:ext cx="2633724" cy="187575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FÁCIL ACCESO DE MEDICAMENTOS FOMENTANDO LA AUTOMEDICACIÓN</a:t>
          </a:r>
        </a:p>
      </dsp:txBody>
      <dsp:txXfrm>
        <a:off x="6405505" y="655695"/>
        <a:ext cx="1862324" cy="1326361"/>
      </dsp:txXfrm>
    </dsp:sp>
    <dsp:sp modelId="{334ABD89-4D9E-43C0-A280-FC75612CB6B6}">
      <dsp:nvSpPr>
        <dsp:cNvPr id="0" name=""/>
        <dsp:cNvSpPr/>
      </dsp:nvSpPr>
      <dsp:spPr>
        <a:xfrm rot="1279937">
          <a:off x="5191042" y="3254068"/>
          <a:ext cx="1180949" cy="32695"/>
        </a:xfrm>
        <a:custGeom>
          <a:avLst/>
          <a:gdLst/>
          <a:ahLst/>
          <a:cxnLst/>
          <a:rect l="0" t="0" r="0" b="0"/>
          <a:pathLst>
            <a:path>
              <a:moveTo>
                <a:pt x="0" y="16347"/>
              </a:moveTo>
              <a:lnTo>
                <a:pt x="1180949" y="1634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5191042" y="3229595"/>
        <a:ext cx="1180949" cy="81641"/>
      </dsp:txXfrm>
    </dsp:sp>
    <dsp:sp modelId="{F312CF0C-5860-47EC-B051-5CEAB1A4DC80}">
      <dsp:nvSpPr>
        <dsp:cNvPr id="0" name=""/>
        <dsp:cNvSpPr/>
      </dsp:nvSpPr>
      <dsp:spPr>
        <a:xfrm>
          <a:off x="6172206" y="3047999"/>
          <a:ext cx="2476219" cy="171703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VENTAS CON ÁNIMOS DE LUCRO</a:t>
          </a:r>
        </a:p>
      </dsp:txBody>
      <dsp:txXfrm>
        <a:off x="6534840" y="3299452"/>
        <a:ext cx="1750951" cy="1214125"/>
      </dsp:txXfrm>
    </dsp:sp>
    <dsp:sp modelId="{BAFD577C-D6A6-4B52-9F6D-BFBD21C29993}">
      <dsp:nvSpPr>
        <dsp:cNvPr id="0" name=""/>
        <dsp:cNvSpPr/>
      </dsp:nvSpPr>
      <dsp:spPr>
        <a:xfrm rot="5396558">
          <a:off x="4123289" y="3539154"/>
          <a:ext cx="437913" cy="32695"/>
        </a:xfrm>
        <a:custGeom>
          <a:avLst/>
          <a:gdLst/>
          <a:ahLst/>
          <a:cxnLst/>
          <a:rect l="0" t="0" r="0" b="0"/>
          <a:pathLst>
            <a:path>
              <a:moveTo>
                <a:pt x="0" y="16347"/>
              </a:moveTo>
              <a:lnTo>
                <a:pt x="437913" y="1634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4123289" y="3540365"/>
        <a:ext cx="437913" cy="30274"/>
      </dsp:txXfrm>
    </dsp:sp>
    <dsp:sp modelId="{D7EA3D27-019F-4434-9CB1-8D439C8000F5}">
      <dsp:nvSpPr>
        <dsp:cNvPr id="0" name=""/>
        <dsp:cNvSpPr/>
      </dsp:nvSpPr>
      <dsp:spPr>
        <a:xfrm>
          <a:off x="2971803" y="3774458"/>
          <a:ext cx="2743191" cy="186434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+mj-lt"/>
            </a:rPr>
            <a:t>USO INADECUADO DE ANTIMICROBIANOS</a:t>
          </a:r>
        </a:p>
      </dsp:txBody>
      <dsp:txXfrm>
        <a:off x="3373534" y="4047484"/>
        <a:ext cx="1939729" cy="1318289"/>
      </dsp:txXfrm>
    </dsp:sp>
    <dsp:sp modelId="{50183691-2B1D-4E07-B4C7-68B171FC489E}">
      <dsp:nvSpPr>
        <dsp:cNvPr id="0" name=""/>
        <dsp:cNvSpPr/>
      </dsp:nvSpPr>
      <dsp:spPr>
        <a:xfrm rot="9526064">
          <a:off x="2313778" y="3250972"/>
          <a:ext cx="1176031" cy="32695"/>
        </a:xfrm>
        <a:custGeom>
          <a:avLst/>
          <a:gdLst/>
          <a:ahLst/>
          <a:cxnLst/>
          <a:rect l="0" t="0" r="0" b="0"/>
          <a:pathLst>
            <a:path>
              <a:moveTo>
                <a:pt x="0" y="16347"/>
              </a:moveTo>
              <a:lnTo>
                <a:pt x="1176031" y="1634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 rot="10800000">
        <a:off x="2313778" y="3226668"/>
        <a:ext cx="1176031" cy="81302"/>
      </dsp:txXfrm>
    </dsp:sp>
    <dsp:sp modelId="{4F2658A8-F67D-4A53-A51A-BEA75C4E1B49}">
      <dsp:nvSpPr>
        <dsp:cNvPr id="0" name=""/>
        <dsp:cNvSpPr/>
      </dsp:nvSpPr>
      <dsp:spPr>
        <a:xfrm>
          <a:off x="33288" y="3048003"/>
          <a:ext cx="2481309" cy="170354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+mj-lt"/>
            </a:rPr>
            <a:t>EXCESO DE TRABAJO EN EL PERSONAL DE SALUD.</a:t>
          </a:r>
        </a:p>
      </dsp:txBody>
      <dsp:txXfrm>
        <a:off x="396667" y="3297481"/>
        <a:ext cx="1754551" cy="1204589"/>
      </dsp:txXfrm>
    </dsp:sp>
    <dsp:sp modelId="{34B109CD-A7BB-49E7-AA8C-88503B6B4E82}">
      <dsp:nvSpPr>
        <dsp:cNvPr id="0" name=""/>
        <dsp:cNvSpPr/>
      </dsp:nvSpPr>
      <dsp:spPr>
        <a:xfrm rot="12158615">
          <a:off x="2387140" y="2111318"/>
          <a:ext cx="1126150" cy="32695"/>
        </a:xfrm>
        <a:custGeom>
          <a:avLst/>
          <a:gdLst/>
          <a:ahLst/>
          <a:cxnLst/>
          <a:rect l="0" t="0" r="0" b="0"/>
          <a:pathLst>
            <a:path>
              <a:moveTo>
                <a:pt x="0" y="16347"/>
              </a:moveTo>
              <a:lnTo>
                <a:pt x="1126150" y="1634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 rot="10800000">
        <a:off x="2387140" y="2088739"/>
        <a:ext cx="1126150" cy="77853"/>
      </dsp:txXfrm>
    </dsp:sp>
    <dsp:sp modelId="{00570B56-D39C-4830-9C65-4A024606E375}">
      <dsp:nvSpPr>
        <dsp:cNvPr id="0" name=""/>
        <dsp:cNvSpPr/>
      </dsp:nvSpPr>
      <dsp:spPr>
        <a:xfrm>
          <a:off x="76197" y="609596"/>
          <a:ext cx="2547875" cy="170118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+mj-lt"/>
            </a:rPr>
            <a:t>PROMOCIÓN DE MEDICAMENTOS </a:t>
          </a:r>
          <a:r>
            <a:rPr lang="es-MX" sz="1800" b="1" kern="1200" dirty="0"/>
            <a:t>INADECUADOS</a:t>
          </a:r>
          <a:endParaRPr lang="es-MX" sz="1100" b="1" kern="1200" dirty="0"/>
        </a:p>
      </dsp:txBody>
      <dsp:txXfrm>
        <a:off x="449325" y="858729"/>
        <a:ext cx="1801619" cy="1202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108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3970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736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359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39319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85787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9936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4213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948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667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2422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9455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6141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 /><Relationship Id="rId3" Type="http://schemas.openxmlformats.org/officeDocument/2006/relationships/image" Target="../media/image20.png" /><Relationship Id="rId7" Type="http://schemas.openxmlformats.org/officeDocument/2006/relationships/image" Target="../media/image24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3.png" /><Relationship Id="rId5" Type="http://schemas.openxmlformats.org/officeDocument/2006/relationships/image" Target="../media/image22.png" /><Relationship Id="rId4" Type="http://schemas.openxmlformats.org/officeDocument/2006/relationships/image" Target="../media/image21.png" /><Relationship Id="rId9" Type="http://schemas.openxmlformats.org/officeDocument/2006/relationships/image" Target="../media/image26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1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4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7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9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t="52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7" name="6 CuadroTexto"/>
          <p:cNvSpPr txBox="1"/>
          <p:nvPr/>
        </p:nvSpPr>
        <p:spPr>
          <a:xfrm>
            <a:off x="1066800" y="3025850"/>
            <a:ext cx="7197811" cy="1077218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US" sz="3200" b="1" spc="50" dirty="0">
                <a:ln w="3175"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FARMACIA DEL CENTRO MÉDICO DE LA EMCH “CFB</a:t>
            </a:r>
            <a:r>
              <a:rPr lang="es-PE" sz="3200" b="1" spc="50" dirty="0">
                <a:ln w="3175"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” </a:t>
            </a:r>
            <a:endParaRPr lang="x-none" sz="3200" b="1" spc="50" dirty="0">
              <a:ln w="3175">
                <a:solidFill>
                  <a:srgbClr val="FFFF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21775" y="41966"/>
            <a:ext cx="8700449" cy="171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PE" sz="3400" b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ESCUELA MILITAR DE CHORRILLOS</a:t>
            </a:r>
            <a:endParaRPr lang="x-none" sz="3400" b="1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PE" sz="2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“CORONEL FRANCISCO BOLOGNESI”</a:t>
            </a:r>
          </a:p>
          <a:p>
            <a:pPr algn="ctr">
              <a:defRPr/>
            </a:pPr>
            <a:endParaRPr lang="es-PE" sz="3400" b="1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A12CA98-7343-DA7C-6112-274617505BEA}"/>
              </a:ext>
            </a:extLst>
          </p:cNvPr>
          <p:cNvSpPr txBox="1"/>
          <p:nvPr/>
        </p:nvSpPr>
        <p:spPr>
          <a:xfrm>
            <a:off x="5251427" y="4995781"/>
            <a:ext cx="3013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b="1" dirty="0" err="1">
                <a:solidFill>
                  <a:schemeClr val="bg1"/>
                </a:solidFill>
              </a:rPr>
              <a:t>Serumistas</a:t>
            </a:r>
            <a:r>
              <a:rPr lang="es-US" b="1" dirty="0">
                <a:solidFill>
                  <a:schemeClr val="bg1"/>
                </a:solidFill>
              </a:rPr>
              <a:t>: </a:t>
            </a:r>
          </a:p>
          <a:p>
            <a:pPr marL="285750" indent="-285750" algn="l">
              <a:buFontTx/>
              <a:buChar char="-"/>
            </a:pPr>
            <a:r>
              <a:rPr lang="es-US" b="1" dirty="0">
                <a:solidFill>
                  <a:schemeClr val="bg1"/>
                </a:solidFill>
              </a:rPr>
              <a:t>QF. Katherine Carrera.</a:t>
            </a:r>
          </a:p>
          <a:p>
            <a:pPr marL="285750" indent="-285750" algn="l">
              <a:buFontTx/>
              <a:buChar char="-"/>
            </a:pPr>
            <a:r>
              <a:rPr lang="es-US" b="1" dirty="0">
                <a:solidFill>
                  <a:schemeClr val="bg1"/>
                </a:solidFill>
              </a:rPr>
              <a:t>QF. Tatiana </a:t>
            </a:r>
            <a:r>
              <a:rPr lang="es-US" b="1" dirty="0" err="1">
                <a:solidFill>
                  <a:schemeClr val="bg1"/>
                </a:solidFill>
              </a:rPr>
              <a:t>Guimarey</a:t>
            </a:r>
            <a:endParaRPr lang="es-US" b="1" dirty="0">
              <a:solidFill>
                <a:schemeClr val="bg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s-US" b="1" dirty="0">
                <a:solidFill>
                  <a:schemeClr val="bg1"/>
                </a:solidFill>
              </a:rPr>
              <a:t>QF. Fancy Miranda </a:t>
            </a:r>
          </a:p>
        </p:txBody>
      </p:sp>
    </p:spTree>
    <p:extLst>
      <p:ext uri="{BB962C8B-B14F-4D97-AF65-F5344CB8AC3E}">
        <p14:creationId xmlns:p14="http://schemas.microsoft.com/office/powerpoint/2010/main" val="237924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F95B600-052E-873A-BF8A-17EFDD4EAB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67" t="14821" r="37499" b="16998"/>
          <a:stretch/>
        </p:blipFill>
        <p:spPr>
          <a:xfrm>
            <a:off x="2971800" y="1066800"/>
            <a:ext cx="3594652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1006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348F819E-4BAD-4FB3-9B65-CF59FF064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155" y="2590800"/>
            <a:ext cx="6330696" cy="73866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PE" sz="4800" dirty="0"/>
              <a:t>AUTOMEDICACIÓN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81000" y="1295400"/>
            <a:ext cx="3703392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PE" sz="2400" b="1" dirty="0">
                <a:solidFill>
                  <a:schemeClr val="tx2"/>
                </a:solidFill>
                <a:latin typeface="Bradley Hand ITC" pitchFamily="66" charset="0"/>
              </a:rPr>
              <a:t>SESIÓN IFORMATIVA:</a:t>
            </a:r>
          </a:p>
        </p:txBody>
      </p:sp>
      <p:sp>
        <p:nvSpPr>
          <p:cNvPr id="6" name="AutoShape 4" descr="ESCUELA MILITAR DE CHORRILL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228" y="3733800"/>
            <a:ext cx="3745543" cy="2071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ítulo 9">
            <a:extLst>
              <a:ext uri="{FF2B5EF4-FFF2-40B4-BE49-F238E27FC236}">
                <a16:creationId xmlns:a16="http://schemas.microsoft.com/office/drawing/2014/main" id="{348F819E-4BAD-4FB3-9B65-CF59FF064E3B}"/>
              </a:ext>
            </a:extLst>
          </p:cNvPr>
          <p:cNvSpPr txBox="1">
            <a:spLocks/>
          </p:cNvSpPr>
          <p:nvPr/>
        </p:nvSpPr>
        <p:spPr>
          <a:xfrm>
            <a:off x="1525758" y="2366665"/>
            <a:ext cx="6330696" cy="96279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dirty="0">
                <a:latin typeface="Lucida Handwriting" panose="03010101010101010101" pitchFamily="66" charset="0"/>
              </a:rPr>
              <a:t>AUTOMEDICACIÓN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3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Automedicación responsable, todo depende de 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065" y="953784"/>
            <a:ext cx="2535196" cy="1759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574" y="4648200"/>
            <a:ext cx="2841444" cy="1792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22" y="4522632"/>
            <a:ext cx="2600634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320" y="980556"/>
            <a:ext cx="2443212" cy="1732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933" y="4522630"/>
            <a:ext cx="2413132" cy="1676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Flecha abajo"/>
          <p:cNvSpPr/>
          <p:nvPr/>
        </p:nvSpPr>
        <p:spPr>
          <a:xfrm rot="2555894">
            <a:off x="1649063" y="4068654"/>
            <a:ext cx="663532" cy="67503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14 Flecha abajo"/>
          <p:cNvSpPr/>
          <p:nvPr/>
        </p:nvSpPr>
        <p:spPr>
          <a:xfrm rot="19317886">
            <a:off x="6977002" y="4020435"/>
            <a:ext cx="651220" cy="70550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15 Flecha abajo"/>
          <p:cNvSpPr/>
          <p:nvPr/>
        </p:nvSpPr>
        <p:spPr>
          <a:xfrm rot="13588472">
            <a:off x="6975389" y="2361456"/>
            <a:ext cx="722296" cy="71446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Título 9">
            <a:extLst>
              <a:ext uri="{FF2B5EF4-FFF2-40B4-BE49-F238E27FC236}">
                <a16:creationId xmlns:a16="http://schemas.microsoft.com/office/drawing/2014/main" id="{348F819E-4BAD-4FB3-9B65-CF59FF064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045" y="3170285"/>
            <a:ext cx="6330696" cy="738664"/>
          </a:xfrm>
          <a:solidFill>
            <a:srgbClr val="F8A15A"/>
          </a:solidFill>
        </p:spPr>
        <p:txBody>
          <a:bodyPr>
            <a:normAutofit fontScale="90000"/>
          </a:bodyPr>
          <a:lstStyle/>
          <a:p>
            <a:pPr algn="ctr"/>
            <a:r>
              <a:rPr lang="es-PE" sz="4800" b="1" dirty="0"/>
              <a:t>AUTOMEDICACIÓN</a:t>
            </a:r>
          </a:p>
        </p:txBody>
      </p:sp>
      <p:pic>
        <p:nvPicPr>
          <p:cNvPr id="3081" name="Picture 9" descr="Automedicación por sequedad ocular, ¿cuáles son los riesgos? -  ClikiSalud.net | Fundación Carlos Sli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77" y="1014586"/>
            <a:ext cx="2412307" cy="1698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abajo"/>
          <p:cNvSpPr/>
          <p:nvPr/>
        </p:nvSpPr>
        <p:spPr>
          <a:xfrm rot="7910412">
            <a:off x="1730344" y="2362907"/>
            <a:ext cx="684112" cy="61717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19 Flecha abajo"/>
          <p:cNvSpPr/>
          <p:nvPr/>
        </p:nvSpPr>
        <p:spPr>
          <a:xfrm rot="10800000">
            <a:off x="4411977" y="2396297"/>
            <a:ext cx="740619" cy="64478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20 Flecha abajo"/>
          <p:cNvSpPr/>
          <p:nvPr/>
        </p:nvSpPr>
        <p:spPr>
          <a:xfrm>
            <a:off x="4411977" y="4038131"/>
            <a:ext cx="603370" cy="67011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8" name="Grupo 3">
            <a:extLst>
              <a:ext uri="{FF2B5EF4-FFF2-40B4-BE49-F238E27FC236}">
                <a16:creationId xmlns:a16="http://schemas.microsoft.com/office/drawing/2014/main" id="{832A2FAD-5A73-4889-B9A7-77E11055784F}"/>
              </a:ext>
            </a:extLst>
          </p:cNvPr>
          <p:cNvGrpSpPr/>
          <p:nvPr/>
        </p:nvGrpSpPr>
        <p:grpSpPr>
          <a:xfrm>
            <a:off x="0" y="98071"/>
            <a:ext cx="9144000" cy="435329"/>
            <a:chOff x="0" y="0"/>
            <a:chExt cx="12192000" cy="635232"/>
          </a:xfrm>
        </p:grpSpPr>
        <p:pic>
          <p:nvPicPr>
            <p:cNvPr id="19" name="Imagen 4">
              <a:extLst>
                <a:ext uri="{FF2B5EF4-FFF2-40B4-BE49-F238E27FC236}">
                  <a16:creationId xmlns:a16="http://schemas.microsoft.com/office/drawing/2014/main" id="{74C085CF-0C55-46D9-8257-33C5E830D4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481" t="42192" r="1963" b="31488"/>
            <a:stretch/>
          </p:blipFill>
          <p:spPr>
            <a:xfrm>
              <a:off x="0" y="0"/>
              <a:ext cx="12192000" cy="635231"/>
            </a:xfrm>
            <a:prstGeom prst="rect">
              <a:avLst/>
            </a:prstGeom>
          </p:spPr>
        </p:pic>
        <p:pic>
          <p:nvPicPr>
            <p:cNvPr id="22" name="Imagen 5">
              <a:extLst>
                <a:ext uri="{FF2B5EF4-FFF2-40B4-BE49-F238E27FC236}">
                  <a16:creationId xmlns:a16="http://schemas.microsoft.com/office/drawing/2014/main" id="{454CE293-1470-44F6-9185-A692877D12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4264" t="24517" r="32737" b="10673"/>
            <a:stretch/>
          </p:blipFill>
          <p:spPr>
            <a:xfrm>
              <a:off x="0" y="0"/>
              <a:ext cx="553250" cy="6352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623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5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idx="1"/>
          </p:nvPr>
        </p:nvSpPr>
        <p:spPr>
          <a:xfrm>
            <a:off x="828358" y="2133600"/>
            <a:ext cx="7487284" cy="2215991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s-PE" sz="2000" dirty="0"/>
              <a:t>La automedicación es una práctica de riesgo que involucra la ingesta de medicamentos por iniciativa propia sin intervención, diagnóstico, prescripción o supervisión por parte de un médico. </a:t>
            </a:r>
          </a:p>
          <a:p>
            <a:pPr algn="just">
              <a:lnSpc>
                <a:spcPct val="120000"/>
              </a:lnSpc>
            </a:pPr>
            <a:r>
              <a:rPr lang="es-PE" sz="2000" dirty="0"/>
              <a:t>Nos  automedicamos cuando tenemos enfermedades simples como gripe, tos o temperatura alta. El riesgo se presenta porque los medicamentos deben ser tomados en las dosis y horarios adecuados para obtener el efecto esperado.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243" y="4876800"/>
            <a:ext cx="3201833" cy="1642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3810000" y="1267128"/>
            <a:ext cx="4576599" cy="553998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001F5F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s-PE" sz="3600" i="1" dirty="0">
                <a:latin typeface="+mn-lt"/>
              </a:rPr>
              <a:t>AUTOMEDICACIÓN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589"/>
            <a:ext cx="9144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66800" y="118572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b="1" dirty="0">
                <a:solidFill>
                  <a:srgbClr val="0070C0"/>
                </a:solidFill>
                <a:latin typeface="Bradley Hand ITC" pitchFamily="66" charset="0"/>
              </a:rPr>
              <a:t>¿Qué es?</a:t>
            </a:r>
          </a:p>
        </p:txBody>
      </p:sp>
    </p:spTree>
    <p:extLst>
      <p:ext uri="{BB962C8B-B14F-4D97-AF65-F5344CB8AC3E}">
        <p14:creationId xmlns:p14="http://schemas.microsoft.com/office/powerpoint/2010/main" val="306185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Título"/>
          <p:cNvSpPr txBox="1">
            <a:spLocks/>
          </p:cNvSpPr>
          <p:nvPr/>
        </p:nvSpPr>
        <p:spPr>
          <a:xfrm>
            <a:off x="853027" y="580915"/>
            <a:ext cx="7543799" cy="1107996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001F5F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s-PE" sz="3600" i="1" dirty="0">
                <a:solidFill>
                  <a:schemeClr val="tx1"/>
                </a:solidFill>
                <a:latin typeface="+mn-lt"/>
              </a:rPr>
              <a:t>CONSECUENCIAS DE LA AUTOMEDICACIÓN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045588"/>
            <a:ext cx="2106827" cy="725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5" t="19669" r="11216" b="10748"/>
          <a:stretch/>
        </p:blipFill>
        <p:spPr bwMode="auto">
          <a:xfrm>
            <a:off x="840133" y="1898599"/>
            <a:ext cx="7543800" cy="417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35" y="87222"/>
            <a:ext cx="9144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696200" cy="1034118"/>
          </a:xfrm>
          <a:solidFill>
            <a:srgbClr val="F6903C"/>
          </a:solidFill>
        </p:spPr>
        <p:txBody>
          <a:bodyPr>
            <a:noAutofit/>
          </a:bodyPr>
          <a:lstStyle/>
          <a:p>
            <a:r>
              <a:rPr lang="es-PE" sz="3600" b="1" i="1" dirty="0"/>
              <a:t>ÓRGANOS MÁS AFECTADOS POR LA AUTOMEDICACIÓN 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idx="1"/>
          </p:nvPr>
        </p:nvSpPr>
        <p:spPr>
          <a:xfrm>
            <a:off x="1295399" y="2667000"/>
            <a:ext cx="2442519" cy="76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b="1" dirty="0">
                <a:solidFill>
                  <a:srgbClr val="0070C0"/>
                </a:solidFill>
                <a:latin typeface="Cooper Std Black" pitchFamily="18" charset="0"/>
              </a:rPr>
              <a:t>Hígado: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41637" y="3560713"/>
            <a:ext cx="63925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800" dirty="0"/>
              <a:t>• </a:t>
            </a:r>
            <a:r>
              <a:rPr lang="es-PE" dirty="0"/>
              <a:t>	</a:t>
            </a:r>
            <a:r>
              <a:rPr lang="es-PE" sz="2400" dirty="0"/>
              <a:t>Dolor abdominal</a:t>
            </a:r>
          </a:p>
          <a:p>
            <a:r>
              <a:rPr lang="es-PE" sz="2400" dirty="0"/>
              <a:t>•	Ictericia (piel y ojos con tono amarillo)</a:t>
            </a:r>
          </a:p>
          <a:p>
            <a:r>
              <a:rPr lang="es-PE" sz="2400" dirty="0"/>
              <a:t>•	Orina oscura </a:t>
            </a:r>
          </a:p>
          <a:p>
            <a:r>
              <a:rPr lang="es-PE" sz="2400" dirty="0"/>
              <a:t>•	Piel irritada</a:t>
            </a:r>
          </a:p>
          <a:p>
            <a:r>
              <a:rPr lang="es-PE" sz="2400" dirty="0"/>
              <a:t>•	Náuseas </a:t>
            </a:r>
          </a:p>
          <a:p>
            <a:r>
              <a:rPr lang="es-PE" sz="2400" dirty="0"/>
              <a:t>•	Colon irritable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92" y="533400"/>
            <a:ext cx="9144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870" y="5029199"/>
            <a:ext cx="3028950" cy="1514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197" y="2519212"/>
            <a:ext cx="2169383" cy="177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90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762000" y="2743200"/>
            <a:ext cx="7772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000" dirty="0"/>
              <a:t>Los medicamentos que más afectan a este órgano son los antiinflamatorios, comúnmente tomados ante cualquier dolor, como el ibuprofeno, la aspirina o el diclofenaco. Su uso debe ser controlado, ya que podría llegar a ser </a:t>
            </a:r>
            <a:r>
              <a:rPr lang="es-PE" sz="2000" dirty="0">
                <a:solidFill>
                  <a:srgbClr val="FF0000"/>
                </a:solidFill>
              </a:rPr>
              <a:t>letal</a:t>
            </a:r>
            <a:r>
              <a:rPr lang="es-PE" sz="2000" dirty="0"/>
              <a:t> para el riñón. </a:t>
            </a:r>
          </a:p>
          <a:p>
            <a:pPr algn="just"/>
            <a:r>
              <a:rPr lang="es-PE" sz="2000" dirty="0"/>
              <a:t>El daño más común al sistema renal causado por la automedicación es la nefropatía, una enfermedad crónica en la que se pierde gradualmente la función renal.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4" y="533400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2 Marcador de texto"/>
          <p:cNvSpPr txBox="1">
            <a:spLocks/>
          </p:cNvSpPr>
          <p:nvPr/>
        </p:nvSpPr>
        <p:spPr>
          <a:xfrm>
            <a:off x="914400" y="1676400"/>
            <a:ext cx="2442519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PE" b="1" dirty="0">
                <a:solidFill>
                  <a:srgbClr val="0070C0"/>
                </a:solidFill>
                <a:latin typeface="Cooper Std Black" pitchFamily="18" charset="0"/>
              </a:rPr>
              <a:t>Riñón: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418" y="4622125"/>
            <a:ext cx="3020157" cy="2009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496" y="1057276"/>
            <a:ext cx="3234104" cy="1914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39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55588" y="933968"/>
            <a:ext cx="7581901" cy="894832"/>
          </a:xfrm>
          <a:solidFill>
            <a:srgbClr val="F6903C"/>
          </a:solidFill>
        </p:spPr>
        <p:txBody>
          <a:bodyPr>
            <a:noAutofit/>
          </a:bodyPr>
          <a:lstStyle/>
          <a:p>
            <a:r>
              <a:rPr lang="es-PE" sz="3600" b="1" i="1" dirty="0"/>
              <a:t>CAUSAS DE LA AUTOMEDICACIÓN: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06511" y="2286000"/>
            <a:ext cx="79309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s-PE" dirty="0"/>
              <a:t>	</a:t>
            </a:r>
            <a:r>
              <a:rPr lang="es-PE" sz="2400" dirty="0"/>
              <a:t>La falta de conocimiento acerca de los daños de la 	automedicación.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s-PE" sz="2400" dirty="0"/>
              <a:t>	Dudas en el diagnóstico y en las recetas.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s-PE" sz="2400" dirty="0"/>
              <a:t>	Promoción de medicamentos en forma inadecuada.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s-PE" sz="2400" dirty="0"/>
              <a:t>	Disponibilidad de medicamentos sin restricciones 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s-PE" sz="2400" dirty="0"/>
              <a:t>	Medicamentos inaccesibles.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s-PE" sz="2400" dirty="0"/>
              <a:t>	Consumo de productos naturales.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s-PE" sz="2400" dirty="0"/>
              <a:t>	Pudor en la consulta.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s-PE" sz="2400" dirty="0"/>
              <a:t>	Dificultad económica.</a:t>
            </a:r>
          </a:p>
          <a:p>
            <a:pPr algn="just"/>
            <a:r>
              <a:rPr lang="es-PE" sz="2400" dirty="0"/>
              <a:t>	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11" y="278197"/>
            <a:ext cx="9144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91001"/>
            <a:ext cx="2756077" cy="1880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0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990600"/>
            <a:ext cx="7543800" cy="990600"/>
          </a:xfrm>
          <a:solidFill>
            <a:srgbClr val="F6903C"/>
          </a:solidFill>
        </p:spPr>
        <p:txBody>
          <a:bodyPr>
            <a:noAutofit/>
          </a:bodyPr>
          <a:lstStyle/>
          <a:p>
            <a:br>
              <a:rPr lang="es-PE" sz="3600" b="1" i="1" dirty="0"/>
            </a:br>
            <a:r>
              <a:rPr lang="es-PE" sz="3600" b="1" i="1" dirty="0"/>
              <a:t>FORMAS DE AUTOMEDICACIÓN MÁS COMUNES </a:t>
            </a:r>
            <a:br>
              <a:rPr lang="es-PE" sz="3200" dirty="0"/>
            </a:br>
            <a:endParaRPr lang="es-PE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606" y="5791200"/>
            <a:ext cx="24765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28135" y="2937253"/>
            <a:ext cx="68579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PE" dirty="0"/>
              <a:t>	</a:t>
            </a:r>
            <a:r>
              <a:rPr lang="es-PE" sz="2400" dirty="0"/>
              <a:t>Analgésicos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PE" sz="2400" dirty="0"/>
              <a:t>	Antigripales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PE" sz="2400" dirty="0"/>
              <a:t>	Antidiarreicos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PE" sz="2400" dirty="0"/>
              <a:t>	Antisépticos tópicos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PE" sz="2400" dirty="0"/>
              <a:t>	Suplementos vitamínicos y minerales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PE" sz="2400" dirty="0"/>
              <a:t>	Antitusígenos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PE" sz="2400" dirty="0"/>
              <a:t>	Antiácidos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PE" sz="2400" dirty="0"/>
              <a:t>	Antiflatulentos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4" y="304800"/>
            <a:ext cx="9144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820" y="2273044"/>
            <a:ext cx="3223572" cy="2079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22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08223" y="914400"/>
            <a:ext cx="7879491" cy="838200"/>
          </a:xfrm>
          <a:solidFill>
            <a:srgbClr val="F6903C"/>
          </a:solidFill>
        </p:spPr>
        <p:txBody>
          <a:bodyPr>
            <a:normAutofit fontScale="90000"/>
          </a:bodyPr>
          <a:lstStyle/>
          <a:p>
            <a:r>
              <a:rPr lang="es-PE" sz="4000" b="1" dirty="0"/>
              <a:t>¿CÓMO EVITAR LA AUTOMEDICACIÓN?</a:t>
            </a:r>
            <a:endParaRPr lang="es-PE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3" y="304799"/>
            <a:ext cx="9144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581400" y="2209800"/>
            <a:ext cx="52063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s-PE" sz="2000" dirty="0"/>
              <a:t>En caso de presentar algún signo o síntoma de enfermedad acude al medico, recuerda que el tiene la capacidad de diagnosticar y preescribir los medicamentos en forma adecuado (dosis, tiempo, tipo).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6" r="22344"/>
          <a:stretch/>
        </p:blipFill>
        <p:spPr bwMode="auto">
          <a:xfrm>
            <a:off x="1127479" y="1981200"/>
            <a:ext cx="2263495" cy="251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14" y="4301400"/>
            <a:ext cx="2743200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21954" y="4301400"/>
            <a:ext cx="542255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E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s-PE" dirty="0"/>
              <a:t> </a:t>
            </a:r>
            <a:r>
              <a:rPr lang="es-PE" sz="2000" dirty="0"/>
              <a:t>En caso de necesitar información, el Farmacéutico es el especialista responsable de proveer orientación al equipo de salud y a la población en general en cuanto a la utilización  de los medicamentos exentos de prescripción.</a:t>
            </a:r>
          </a:p>
        </p:txBody>
      </p:sp>
    </p:spTree>
    <p:extLst>
      <p:ext uri="{BB962C8B-B14F-4D97-AF65-F5344CB8AC3E}">
        <p14:creationId xmlns:p14="http://schemas.microsoft.com/office/powerpoint/2010/main" val="364095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1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27986" y="2845779"/>
            <a:ext cx="5712941" cy="106303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s-PE" sz="4000" b="1" dirty="0">
                <a:latin typeface="Lucida Handwriting" pitchFamily="66" charset="0"/>
              </a:rPr>
              <a:t>USO RACIONAL DE MEDICAMENTOS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993154"/>
            <a:ext cx="2208156" cy="760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2"/>
            <a:ext cx="9144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28599" y="1093135"/>
            <a:ext cx="3891779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PE" sz="2400" b="1" dirty="0">
                <a:solidFill>
                  <a:schemeClr val="tx2"/>
                </a:solidFill>
                <a:latin typeface="Bradley Hand ITC" pitchFamily="66" charset="0"/>
              </a:rPr>
              <a:t>SESIÓN INFORMATIVA: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FC052E1-AA34-F5D7-F28B-873582C47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233275"/>
            <a:ext cx="2209800" cy="1895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4797082-07F9-5D89-57FA-BCB6C1C89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4223750"/>
            <a:ext cx="3048000" cy="204683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4BC3240-23D7-F77B-CBF8-4E8E58C6C2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0" y="993543"/>
            <a:ext cx="3249927" cy="1702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056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D:\INFORMACION ADMISION\fotos emch 2011\fotos prospecto\DSC_0045.JPG"/>
          <p:cNvPicPr>
            <a:picLocks noChangeAspect="1" noChangeArrowheads="1"/>
          </p:cNvPicPr>
          <p:nvPr/>
        </p:nvPicPr>
        <p:blipFill>
          <a:blip r:embed="rId2" cstate="print"/>
          <a:srcRect t="52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09332" y="0"/>
            <a:ext cx="6525337" cy="139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PE" sz="2700" b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ESCUELA MILITAR DE CHORRILLOS</a:t>
            </a:r>
            <a:endParaRPr lang="x-none" sz="2700" b="1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PE" sz="21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“CORONEL FRANCISCO BOLOGNESI”</a:t>
            </a:r>
          </a:p>
        </p:txBody>
      </p:sp>
      <p:sp>
        <p:nvSpPr>
          <p:cNvPr id="6" name="6 CuadroTexto"/>
          <p:cNvSpPr txBox="1"/>
          <p:nvPr/>
        </p:nvSpPr>
        <p:spPr>
          <a:xfrm>
            <a:off x="3130098" y="4128745"/>
            <a:ext cx="6013903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PE" sz="2800" b="1" spc="50" dirty="0">
                <a:ln w="3175"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s-PE" sz="3200" b="1" spc="50" dirty="0">
                <a:ln w="3175"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¡GRACIAS POR SU ATENCIÓN!</a:t>
            </a:r>
            <a:endParaRPr lang="x-none" sz="3200" b="1" spc="50" dirty="0">
              <a:ln w="3175">
                <a:solidFill>
                  <a:srgbClr val="FFFF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defRPr/>
            </a:pPr>
            <a:endParaRPr lang="x-none" sz="2800" b="1" spc="50" dirty="0">
              <a:ln w="3175">
                <a:solidFill>
                  <a:srgbClr val="FFFF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31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AB48293-EA20-07BB-1780-E7D731262283}"/>
              </a:ext>
            </a:extLst>
          </p:cNvPr>
          <p:cNvSpPr/>
          <p:nvPr/>
        </p:nvSpPr>
        <p:spPr>
          <a:xfrm>
            <a:off x="0" y="892934"/>
            <a:ext cx="34290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¿QUÉ ENTENDEMOS POR SALUD?</a:t>
            </a:r>
            <a:endParaRPr lang="es-PE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9085D13-900F-AF75-3F38-932B73CA4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4307"/>
            <a:ext cx="4785775" cy="42523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A92FCAC-7197-098D-9BA4-8D9EBA3EA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593574"/>
            <a:ext cx="4023709" cy="5052498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F0646AD-E8DF-DB05-746D-A05C7F23C258}"/>
              </a:ext>
            </a:extLst>
          </p:cNvPr>
          <p:cNvSpPr/>
          <p:nvPr/>
        </p:nvSpPr>
        <p:spPr>
          <a:xfrm>
            <a:off x="5715000" y="892934"/>
            <a:ext cx="34290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¿QUÉ ES UN MEDICAMENTO?</a:t>
            </a:r>
            <a:endParaRPr lang="es-PE" b="1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FDC127B-BA6D-1875-3D41-23A395A07880}"/>
              </a:ext>
            </a:extLst>
          </p:cNvPr>
          <p:cNvCxnSpPr>
            <a:cxnSpLocks/>
          </p:cNvCxnSpPr>
          <p:nvPr/>
        </p:nvCxnSpPr>
        <p:spPr>
          <a:xfrm>
            <a:off x="4800600" y="835025"/>
            <a:ext cx="76200" cy="6022975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213999-F46B-37FA-2D73-33CC2ACAF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BFE7B70-6A1E-4318-2343-93B7BDE14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371600"/>
            <a:ext cx="5867400" cy="534615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E64CE8D8-2495-0694-0423-C84CF540E3F0}"/>
              </a:ext>
            </a:extLst>
          </p:cNvPr>
          <p:cNvSpPr/>
          <p:nvPr/>
        </p:nvSpPr>
        <p:spPr>
          <a:xfrm>
            <a:off x="1638300" y="928204"/>
            <a:ext cx="58674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MITOS Y REALIDADES SOBRE LOS MEDICAMENTOS</a:t>
            </a:r>
            <a:endParaRPr lang="es-PE" b="1" dirty="0"/>
          </a:p>
        </p:txBody>
      </p:sp>
      <p:pic>
        <p:nvPicPr>
          <p:cNvPr id="1026" name="Picture 2" descr="Mitos o verdades – Infecciones Urinarias">
            <a:extLst>
              <a:ext uri="{FF2B5EF4-FFF2-40B4-BE49-F238E27FC236}">
                <a16:creationId xmlns:a16="http://schemas.microsoft.com/office/drawing/2014/main" id="{D05D5CE4-5A4C-DA95-7CCC-E60A2E701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34975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769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9D6112-D593-5185-2C81-F8F04C39B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1"/>
            <a:ext cx="8229600" cy="304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MX" sz="3000" dirty="0"/>
          </a:p>
          <a:p>
            <a:pPr marL="0" indent="0" algn="just">
              <a:buNone/>
            </a:pPr>
            <a:r>
              <a:rPr lang="es-MX" sz="3000" dirty="0"/>
              <a:t>“Cuando los pacientes reciben la medicación adecuada a sus necesidades clínicas, en las dosis correspondientes a sus requisitos individuales, durante un período de tiempo adecuado y al menor costo posible para ellos y para la comunidad”.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9675D65-8F0D-4801-C73A-44F60769B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661"/>
            <a:ext cx="9144000" cy="530352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FD94597-6CA8-52C3-81B6-7EC192391F32}"/>
              </a:ext>
            </a:extLst>
          </p:cNvPr>
          <p:cNvSpPr/>
          <p:nvPr/>
        </p:nvSpPr>
        <p:spPr>
          <a:xfrm>
            <a:off x="1676400" y="1258824"/>
            <a:ext cx="6019800" cy="79857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USO RACIONAL DE MEDICAMENTOS</a:t>
            </a:r>
            <a:r>
              <a:rPr lang="es-MX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s-MX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(Definición OMS 1985)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51A3C14-C60B-A8D9-90B9-200EA6F87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27489"/>
            <a:ext cx="37338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7076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780A16C6-FF01-B1F1-D842-AC6A5A20F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s-MX" sz="3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¿Cuál es el objetivo?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46AC790-D4F5-3EF3-1147-7229C76F6C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0" t="44071" r="47500" b="37401"/>
          <a:stretch/>
        </p:blipFill>
        <p:spPr>
          <a:xfrm>
            <a:off x="868680" y="3221502"/>
            <a:ext cx="740664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4799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780A16C6-FF01-B1F1-D842-AC6A5A20F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033119"/>
            <a:ext cx="4586068" cy="2286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MX" dirty="0"/>
              <a:t>Autoprescripción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/>
              <a:t>Automedicación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/>
              <a:t>Falta de farmacéuticos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94F3BD9C-AC1D-AD74-20B7-AA98E090DDB5}"/>
              </a:ext>
            </a:extLst>
          </p:cNvPr>
          <p:cNvSpPr/>
          <p:nvPr/>
        </p:nvSpPr>
        <p:spPr>
          <a:xfrm>
            <a:off x="1277514" y="1127684"/>
            <a:ext cx="6875886" cy="6127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El consumo NO racional se da por: </a:t>
            </a:r>
          </a:p>
        </p:txBody>
      </p:sp>
      <p:pic>
        <p:nvPicPr>
          <p:cNvPr id="1026" name="Picture 2" descr="Automedicación podría llevar a la muerte – Diario Médico Perú">
            <a:extLst>
              <a:ext uri="{FF2B5EF4-FFF2-40B4-BE49-F238E27FC236}">
                <a16:creationId xmlns:a16="http://schemas.microsoft.com/office/drawing/2014/main" id="{00497969-0BDB-77B0-B560-000CE8026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429" y="4473189"/>
            <a:ext cx="3540971" cy="208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2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FD5793B-7E02-E554-8612-6610251ECC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8957714"/>
              </p:ext>
            </p:extLst>
          </p:nvPr>
        </p:nvGraphicFramePr>
        <p:xfrm>
          <a:off x="152400" y="914400"/>
          <a:ext cx="88392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623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6" y="181232"/>
            <a:ext cx="9144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Flecha derecha"/>
          <p:cNvSpPr/>
          <p:nvPr/>
        </p:nvSpPr>
        <p:spPr>
          <a:xfrm>
            <a:off x="838200" y="937053"/>
            <a:ext cx="2286000" cy="5082747"/>
          </a:xfrm>
          <a:prstGeom prst="rightArrow">
            <a:avLst>
              <a:gd name="adj1" fmla="val 56808"/>
              <a:gd name="adj2" fmla="val 50000"/>
            </a:avLst>
          </a:prstGeo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PE" sz="28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CONSECUENCIAS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D376D5-9CCE-F39A-076C-EB43E6F54D64}"/>
              </a:ext>
            </a:extLst>
          </p:cNvPr>
          <p:cNvSpPr txBox="1"/>
          <p:nvPr/>
        </p:nvSpPr>
        <p:spPr>
          <a:xfrm>
            <a:off x="3579642" y="1676400"/>
            <a:ext cx="4880319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s-MX" sz="3200" dirty="0"/>
              <a:t>Resistencia a los antimicrobianos.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s-MX" sz="3200" dirty="0"/>
              <a:t>Reacciones adversas al medicamento.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s-MX" sz="3200" dirty="0"/>
              <a:t>Pérdida de confianza del paciente.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s-MX" sz="3200" dirty="0"/>
              <a:t>Errores de medicación.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s-MX" sz="3200" dirty="0"/>
              <a:t>Desperdicio de recursos.</a:t>
            </a:r>
          </a:p>
        </p:txBody>
      </p:sp>
    </p:spTree>
    <p:extLst>
      <p:ext uri="{BB962C8B-B14F-4D97-AF65-F5344CB8AC3E}">
        <p14:creationId xmlns:p14="http://schemas.microsoft.com/office/powerpoint/2010/main" val="423514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2316</TotalTime>
  <Words>567</Words>
  <Application>Microsoft Office PowerPoint</Application>
  <PresentationFormat>Presentación en pantalla (4:3)</PresentationFormat>
  <Paragraphs>81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Presentación de PowerPoint</vt:lpstr>
      <vt:lpstr>USO RACIONAL DE MEDICAMENTOS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AUTOMEDICACIÓN</vt:lpstr>
      <vt:lpstr>AUTOMEDICACIÓN</vt:lpstr>
      <vt:lpstr>Presentación de PowerPoint</vt:lpstr>
      <vt:lpstr>Presentación de PowerPoint</vt:lpstr>
      <vt:lpstr>ÓRGANOS MÁS AFECTADOS POR LA AUTOMEDICACIÓN </vt:lpstr>
      <vt:lpstr>Presentación de PowerPoint</vt:lpstr>
      <vt:lpstr>CAUSAS DE LA AUTOMEDICACIÓN:</vt:lpstr>
      <vt:lpstr> FORMAS DE AUTOMEDICACIÓN MÁS COMUNES  </vt:lpstr>
      <vt:lpstr>¿CÓMO EVITAR LA AUTOMEDICACIÓN?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Veronica Marcela Vergara</dc:creator>
  <cp:lastModifiedBy>Usuario desconocido</cp:lastModifiedBy>
  <cp:revision>83</cp:revision>
  <dcterms:created xsi:type="dcterms:W3CDTF">2021-04-18T11:08:37Z</dcterms:created>
  <dcterms:modified xsi:type="dcterms:W3CDTF">2022-06-21T20:17:57Z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2017-03-14T00:00:00Z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2021-04-18T00:00:00Z</vt:filetime>
  </property>
</Properties>
</file>